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sigs" ContentType="application/vnd.openxmlformats-package.digital-signature-origin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charts/chart6.xml" ContentType="application/vnd.openxmlformats-officedocument.drawingml.chart+xml"/>
  <Override PartName="/ppt/charts/chart5.xml" ContentType="application/vnd.openxmlformats-officedocument.drawingml.chart+xml"/>
  <Override PartName="/ppt/charts/chart7.xml" ContentType="application/vnd.openxmlformats-officedocument.drawingml.char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_xmlsignatures/sig1.xml" ContentType="application/vnd.openxmlformats-package.digital-signature-xmlsignatur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package/2006/relationships/digital-signature/origin" Target="_xmlsignatures/origin.sigs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handoutMasterIdLst>
    <p:handoutMasterId r:id="rId35"/>
  </p:handoutMasterIdLst>
  <p:sldIdLst>
    <p:sldId id="288" r:id="rId2"/>
    <p:sldId id="256" r:id="rId3"/>
    <p:sldId id="257" r:id="rId4"/>
    <p:sldId id="258" r:id="rId5"/>
    <p:sldId id="300" r:id="rId6"/>
    <p:sldId id="259" r:id="rId7"/>
    <p:sldId id="265" r:id="rId8"/>
    <p:sldId id="289" r:id="rId9"/>
    <p:sldId id="304" r:id="rId10"/>
    <p:sldId id="290" r:id="rId11"/>
    <p:sldId id="305" r:id="rId12"/>
    <p:sldId id="271" r:id="rId13"/>
    <p:sldId id="272" r:id="rId14"/>
    <p:sldId id="284" r:id="rId15"/>
    <p:sldId id="285" r:id="rId16"/>
    <p:sldId id="261" r:id="rId17"/>
    <p:sldId id="262" r:id="rId18"/>
    <p:sldId id="263" r:id="rId19"/>
    <p:sldId id="264" r:id="rId20"/>
    <p:sldId id="273" r:id="rId21"/>
    <p:sldId id="274" r:id="rId22"/>
    <p:sldId id="275" r:id="rId23"/>
    <p:sldId id="276" r:id="rId24"/>
    <p:sldId id="291" r:id="rId25"/>
    <p:sldId id="277" r:id="rId26"/>
    <p:sldId id="292" r:id="rId27"/>
    <p:sldId id="294" r:id="rId28"/>
    <p:sldId id="279" r:id="rId29"/>
    <p:sldId id="280" r:id="rId30"/>
    <p:sldId id="281" r:id="rId31"/>
    <p:sldId id="308" r:id="rId32"/>
    <p:sldId id="28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72114" autoAdjust="0"/>
  </p:normalViewPr>
  <p:slideViewPr>
    <p:cSldViewPr>
      <p:cViewPr>
        <p:scale>
          <a:sx n="50" d="100"/>
          <a:sy n="50" d="100"/>
        </p:scale>
        <p:origin x="-1932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6822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основная группа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10--20</c:v>
                </c:pt>
                <c:pt idx="1">
                  <c:v>21--30</c:v>
                </c:pt>
                <c:pt idx="2">
                  <c:v>31--40</c:v>
                </c:pt>
                <c:pt idx="3">
                  <c:v>41--50</c:v>
                </c:pt>
                <c:pt idx="4">
                  <c:v>51--60</c:v>
                </c:pt>
                <c:pt idx="5">
                  <c:v>61--70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18</c:v>
                </c:pt>
                <c:pt idx="2">
                  <c:v>28</c:v>
                </c:pt>
                <c:pt idx="3">
                  <c:v>29</c:v>
                </c:pt>
                <c:pt idx="4">
                  <c:v>12</c:v>
                </c:pt>
                <c:pt idx="5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контрольна группа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10--20</c:v>
                </c:pt>
                <c:pt idx="1">
                  <c:v>21--30</c:v>
                </c:pt>
                <c:pt idx="2">
                  <c:v>31--40</c:v>
                </c:pt>
                <c:pt idx="3">
                  <c:v>41--50</c:v>
                </c:pt>
                <c:pt idx="4">
                  <c:v>51--60</c:v>
                </c:pt>
                <c:pt idx="5">
                  <c:v>61--70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</c:v>
                </c:pt>
                <c:pt idx="1">
                  <c:v>17</c:v>
                </c:pt>
                <c:pt idx="2">
                  <c:v>22</c:v>
                </c:pt>
                <c:pt idx="3">
                  <c:v>26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094272"/>
        <c:axId val="33313152"/>
        <c:axId val="33238528"/>
      </c:bar3DChart>
      <c:catAx>
        <c:axId val="3309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313152"/>
        <c:crosses val="autoZero"/>
        <c:auto val="1"/>
        <c:lblAlgn val="ctr"/>
        <c:lblOffset val="100"/>
        <c:noMultiLvlLbl val="0"/>
      </c:catAx>
      <c:valAx>
        <c:axId val="33313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094272"/>
        <c:crosses val="autoZero"/>
        <c:crossBetween val="between"/>
      </c:valAx>
      <c:serAx>
        <c:axId val="33238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3313152"/>
        <c:crosses val="autoZero"/>
        <c:tickLblSkip val="2"/>
        <c:tickMarkSkip val="1"/>
      </c:serAx>
      <c:spPr>
        <a:noFill/>
        <a:ln w="25401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43839194033707E-2"/>
          <c:y val="8.1746034066390277E-2"/>
          <c:w val="0.41014994232987795"/>
          <c:h val="0.70346191889218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Группы больных с осложненными формами остеомиелита</c:v>
                </c:pt>
              </c:strCache>
            </c:strRef>
          </c:tx>
          <c:explosion val="27"/>
          <c:cat>
            <c:strRef>
              <c:f>Лист1!$A$2:$A$5</c:f>
              <c:strCache>
                <c:ptCount val="4"/>
                <c:pt idx="0">
                  <c:v>неосложненный остеомиелит 85,1%</c:v>
                </c:pt>
                <c:pt idx="1">
                  <c:v>осложненный ложным суставом 2,3%</c:v>
                </c:pt>
                <c:pt idx="2">
                  <c:v>осложненный несращением  2,9%</c:v>
                </c:pt>
                <c:pt idx="3">
                  <c:v>осложненный хронической язвой 9,7%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85.1</c:v>
                </c:pt>
                <c:pt idx="1">
                  <c:v>2.2999999999999998</c:v>
                </c:pt>
                <c:pt idx="2">
                  <c:v>2.9</c:v>
                </c:pt>
                <c:pt idx="3">
                  <c:v>9.7000000000000011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4777627301087297"/>
          <c:y val="0.10472008958068986"/>
          <c:w val="0.54365468984415033"/>
          <c:h val="0.8694618726574240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1"/>
          <c:tx>
            <c:strRef>
              <c:f>Лист1!$B$1</c:f>
              <c:strCache>
                <c:ptCount val="1"/>
                <c:pt idx="0">
                  <c:v>этиология остеомиелита</c:v>
                </c:pt>
              </c:strCache>
            </c:strRef>
          </c:tx>
          <c:spPr>
            <a:ln>
              <a:noFill/>
            </a:ln>
          </c:spPr>
          <c:cat>
            <c:strRef>
              <c:f>Лист1!$A$2:$A$4</c:f>
              <c:strCache>
                <c:ptCount val="3"/>
                <c:pt idx="0">
                  <c:v>послеоперационный 74,15</c:v>
                </c:pt>
                <c:pt idx="1">
                  <c:v>гематогенный 19.66</c:v>
                </c:pt>
                <c:pt idx="2">
                  <c:v>посттравматический 5,9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74.150000000000006</c:v>
                </c:pt>
                <c:pt idx="1">
                  <c:v>19.66</c:v>
                </c:pt>
                <c:pt idx="2">
                  <c:v>5.9</c:v>
                </c:pt>
              </c:numCache>
            </c:numRef>
          </c:val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этиология остеомиелита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послеоперационный 74,15</c:v>
                </c:pt>
                <c:pt idx="1">
                  <c:v>гематогенный 19.66</c:v>
                </c:pt>
                <c:pt idx="2">
                  <c:v>посттравматический 5,9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74.150000000000006</c:v>
                </c:pt>
                <c:pt idx="1">
                  <c:v>19.66</c:v>
                </c:pt>
                <c:pt idx="2">
                  <c:v>5.9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этиология остеомиелита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послеоперационный 74,15</c:v>
                </c:pt>
                <c:pt idx="1">
                  <c:v>гематогенный 19.66</c:v>
                </c:pt>
                <c:pt idx="2">
                  <c:v>посттравматический 5,9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74.150000000000006</c:v>
                </c:pt>
                <c:pt idx="1">
                  <c:v>19.66</c:v>
                </c:pt>
                <c:pt idx="2">
                  <c:v>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4449420042564145"/>
          <c:y val="0.18712635532988828"/>
          <c:w val="0.44676021382842379"/>
          <c:h val="0.75909696219939526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277510450082626E-2"/>
          <c:y val="1.9407974393153345E-2"/>
          <c:w val="0.64264994653446095"/>
          <c:h val="0.885018106546779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опытная группа 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до 1 года</c:v>
                </c:pt>
                <c:pt idx="1">
                  <c:v>более 1 года</c:v>
                </c:pt>
                <c:pt idx="2">
                  <c:v>более 5 лет</c:v>
                </c:pt>
                <c:pt idx="3">
                  <c:v>более 10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25</c:v>
                </c:pt>
                <c:pt idx="2">
                  <c:v>38</c:v>
                </c:pt>
                <c:pt idx="3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контрольная группа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до 1 года</c:v>
                </c:pt>
                <c:pt idx="1">
                  <c:v>более 1 года</c:v>
                </c:pt>
                <c:pt idx="2">
                  <c:v>более 5 лет</c:v>
                </c:pt>
                <c:pt idx="3">
                  <c:v>более 10 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50.7</c:v>
                </c:pt>
                <c:pt idx="2">
                  <c:v>24</c:v>
                </c:pt>
                <c:pt idx="3">
                  <c:v>13.3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416320"/>
        <c:axId val="33417856"/>
        <c:axId val="33370112"/>
      </c:bar3DChart>
      <c:catAx>
        <c:axId val="33416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417856"/>
        <c:crosses val="autoZero"/>
        <c:auto val="1"/>
        <c:lblAlgn val="ctr"/>
        <c:lblOffset val="100"/>
        <c:noMultiLvlLbl val="0"/>
      </c:catAx>
      <c:valAx>
        <c:axId val="33417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416320"/>
        <c:crosses val="autoZero"/>
        <c:crossBetween val="between"/>
      </c:valAx>
      <c:serAx>
        <c:axId val="3337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3417856"/>
        <c:crosses val="autoZero"/>
        <c:tickLblSkip val="1"/>
        <c:tickMarkSkip val="1"/>
      </c:serAx>
      <c:spPr>
        <a:noFill/>
        <a:ln w="25401">
          <a:noFill/>
        </a:ln>
      </c:spPr>
    </c:plotArea>
    <c:legend>
      <c:legendPos val="r"/>
      <c:layout>
        <c:manualLayout>
          <c:xMode val="edge"/>
          <c:yMode val="edge"/>
          <c:x val="0.74996651920276747"/>
          <c:y val="0.43617892855418128"/>
          <c:w val="0.23614460736577536"/>
          <c:h val="0.1435151280936521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006632167085259E-2"/>
          <c:y val="2.8419919154282002E-2"/>
          <c:w val="0.95444208372390271"/>
          <c:h val="0.927919703023395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основная группа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хорошие</c:v>
                </c:pt>
                <c:pt idx="1">
                  <c:v>удовлетворительные</c:v>
                </c:pt>
                <c:pt idx="2">
                  <c:v>неудовлетворительные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84.410000000000025</c:v>
                </c:pt>
                <c:pt idx="1">
                  <c:v>5.1899999999999995</c:v>
                </c:pt>
                <c:pt idx="2">
                  <c:v>10.39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контрольная группа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хорошие</c:v>
                </c:pt>
                <c:pt idx="1">
                  <c:v>удовлетворительные</c:v>
                </c:pt>
                <c:pt idx="2">
                  <c:v>неудовлетворительные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84.84</c:v>
                </c:pt>
                <c:pt idx="1">
                  <c:v>7.57</c:v>
                </c:pt>
                <c:pt idx="2">
                  <c:v>7.59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461760"/>
        <c:axId val="35496320"/>
        <c:axId val="0"/>
      </c:bar3DChart>
      <c:catAx>
        <c:axId val="35461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496320"/>
        <c:crosses val="autoZero"/>
        <c:auto val="1"/>
        <c:lblAlgn val="ctr"/>
        <c:lblOffset val="100"/>
        <c:noMultiLvlLbl val="0"/>
      </c:catAx>
      <c:valAx>
        <c:axId val="35496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461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5289764983318"/>
          <c:y val="0.74005392221998378"/>
          <c:w val="0.2834710235016682"/>
          <c:h val="0.120871842571121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хорошие результаты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костно-мышечная пластика</c:v>
                </c:pt>
                <c:pt idx="1">
                  <c:v>комбинация OSTEOSET T  и мышечная пластика</c:v>
                </c:pt>
                <c:pt idx="2">
                  <c:v>костная аутопластика</c:v>
                </c:pt>
                <c:pt idx="3">
                  <c:v>комбинация OSTEOSET T  и костная пластика</c:v>
                </c:pt>
                <c:pt idx="4">
                  <c:v>пластика препаратом OSTEOSET T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80.95</c:v>
                </c:pt>
                <c:pt idx="1">
                  <c:v>86.669999999999987</c:v>
                </c:pt>
                <c:pt idx="2">
                  <c:v>86.669999999999987</c:v>
                </c:pt>
                <c:pt idx="3">
                  <c:v>92.86</c:v>
                </c:pt>
                <c:pt idx="4">
                  <c:v>81.25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удовлетворительные результаты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костно-мышечная пластика</c:v>
                </c:pt>
                <c:pt idx="1">
                  <c:v>комбинация OSTEOSET T  и мышечная пластика</c:v>
                </c:pt>
                <c:pt idx="2">
                  <c:v>костная аутопластика</c:v>
                </c:pt>
                <c:pt idx="3">
                  <c:v>комбинация OSTEOSET T  и костная пластика</c:v>
                </c:pt>
                <c:pt idx="4">
                  <c:v>пластика препаратом OSTEOSET T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14.28</c:v>
                </c:pt>
                <c:pt idx="1">
                  <c:v>6.67</c:v>
                </c:pt>
                <c:pt idx="2">
                  <c:v>4.4400000000000004</c:v>
                </c:pt>
                <c:pt idx="4">
                  <c:v>6.25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неудовлетворительные результаты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костно-мышечная пластика</c:v>
                </c:pt>
                <c:pt idx="1">
                  <c:v>комбинация OSTEOSET T  и мышечная пластика</c:v>
                </c:pt>
                <c:pt idx="2">
                  <c:v>костная аутопластика</c:v>
                </c:pt>
                <c:pt idx="3">
                  <c:v>комбинация OSTEOSET T  и костная пластика</c:v>
                </c:pt>
                <c:pt idx="4">
                  <c:v>пластика препаратом OSTEOSET T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4.76</c:v>
                </c:pt>
                <c:pt idx="1">
                  <c:v>6.6599999999999975</c:v>
                </c:pt>
                <c:pt idx="2">
                  <c:v>8.89</c:v>
                </c:pt>
                <c:pt idx="3">
                  <c:v>7.14</c:v>
                </c:pt>
                <c:pt idx="4">
                  <c:v>12.5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003968"/>
        <c:axId val="34005760"/>
        <c:axId val="0"/>
      </c:bar3DChart>
      <c:catAx>
        <c:axId val="3400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005760"/>
        <c:crosses val="autoZero"/>
        <c:auto val="1"/>
        <c:lblAlgn val="ctr"/>
        <c:lblOffset val="100"/>
        <c:noMultiLvlLbl val="0"/>
      </c:catAx>
      <c:valAx>
        <c:axId val="34005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003968"/>
        <c:crosses val="autoZero"/>
        <c:crossBetween val="between"/>
      </c:valAx>
      <c:spPr>
        <a:noFill/>
        <a:ln w="25362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хорошие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гематогенный</c:v>
                </c:pt>
                <c:pt idx="1">
                  <c:v>послеоперационный</c:v>
                </c:pt>
                <c:pt idx="2">
                  <c:v>посттравматический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75</c:v>
                </c:pt>
                <c:pt idx="1">
                  <c:v>83.5</c:v>
                </c:pt>
                <c:pt idx="2">
                  <c:v>81.8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удовлетворительные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гематогенный</c:v>
                </c:pt>
                <c:pt idx="1">
                  <c:v>послеоперационный</c:v>
                </c:pt>
                <c:pt idx="2">
                  <c:v>посттравматический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8.3000000000000007</c:v>
                </c:pt>
                <c:pt idx="1">
                  <c:v>8.3000000000000007</c:v>
                </c:pt>
                <c:pt idx="2">
                  <c:v>9.1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неудовлетворительные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гематогенный</c:v>
                </c:pt>
                <c:pt idx="1">
                  <c:v>послеоперационный</c:v>
                </c:pt>
                <c:pt idx="2">
                  <c:v>посттравматический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16.7</c:v>
                </c:pt>
                <c:pt idx="1">
                  <c:v>8.1999999999999993</c:v>
                </c:pt>
                <c:pt idx="2">
                  <c:v>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931648"/>
        <c:axId val="33933184"/>
        <c:axId val="0"/>
      </c:bar3DChart>
      <c:catAx>
        <c:axId val="33931648"/>
        <c:scaling>
          <c:orientation val="minMax"/>
        </c:scaling>
        <c:delete val="0"/>
        <c:axPos val="b"/>
        <c:majorTickMark val="out"/>
        <c:minorTickMark val="none"/>
        <c:tickLblPos val="nextTo"/>
        <c:crossAx val="33933184"/>
        <c:crosses val="autoZero"/>
        <c:auto val="1"/>
        <c:lblAlgn val="ctr"/>
        <c:lblOffset val="100"/>
        <c:noMultiLvlLbl val="0"/>
      </c:catAx>
      <c:valAx>
        <c:axId val="33933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9316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8352D-9E2B-46B5-AD60-EFECF299B73D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84273-C326-47AF-A6F9-4FE80C0F5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195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05BD8-B550-4637-BC85-D47056FC1E71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C3B5D-3E33-4B54-86F6-2F19C54EC9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73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Однако она (мышечная пластика) имеет ряд недостатков связанных с ограничением пластического материала, особенно в безмышечных зонах, препятствует регенерации кости на месте операции</a:t>
            </a:r>
          </a:p>
          <a:p>
            <a:r>
              <a:rPr lang="ru-RU" dirty="0" smtClean="0"/>
              <a:t>В последнее время быстрое развитие микрохирургических технологий значительно расширило возможности по замещению обширных тканевых дефектов собственными тканями организма и позволяет одномоментно устранять глубокие дефекты практически любых размеров и локализации </a:t>
            </a:r>
            <a:br>
              <a:rPr lang="ru-RU" dirty="0" smtClean="0"/>
            </a:br>
            <a:r>
              <a:rPr lang="ru-RU" dirty="0" smtClean="0"/>
              <a:t>Однако и этот вид пластики имеет ряд недостатков и может выполнятся только в специализированных </a:t>
            </a:r>
            <a:r>
              <a:rPr lang="ru-RU" dirty="0" err="1" smtClean="0"/>
              <a:t>учереждениях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274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Больные были распределены на основную и контрольную группы по 96 и 82 пациента в каждой. Обе группы равномерны по количеству, локализации, возрасту и полу пациентов.</a:t>
            </a:r>
          </a:p>
          <a:p>
            <a:r>
              <a:rPr lang="ru-RU" dirty="0" smtClean="0"/>
              <a:t>В основной группе костная полость после хирургической обработки очага остеомиелита заполнена препаратом OSTEOSET T, а в контрольной выполнена костная аутопластика.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116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Ведущими причинами развития хронического остеомиелита являлись послеоперационные гнойно-септические осложнения. </a:t>
            </a:r>
          </a:p>
          <a:p>
            <a:r>
              <a:rPr lang="ru-RU" dirty="0" smtClean="0"/>
              <a:t>В ряде случаев хронический остеомиелит у наших пациентов встречался в сочетании с ложными суставами − 4(2.3 %), несросшимися переломами − 9(2,9 %), хроническими язвами − 17(9.7 %).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54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Подготовка к операции не отличается от предоперационной подготовки больных общехирургического профиля.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33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Этот вид комбинированной пластики осуществляется препаратом OSTEOSET T и костным «губчатым» трансплантатами в виде щебня. В данном случае костные </a:t>
            </a:r>
            <a:r>
              <a:rPr lang="ru-RU" dirty="0" err="1" smtClean="0"/>
              <a:t>аутотранснлантаты</a:t>
            </a:r>
            <a:r>
              <a:rPr lang="ru-RU" dirty="0" smtClean="0"/>
              <a:t> выполняет заместительную и каркасную функцию, а также служат источником костного матрикса что ускоряет регенерацию костной ткани. </a:t>
            </a:r>
          </a:p>
          <a:p>
            <a:r>
              <a:rPr lang="ru-RU" dirty="0" smtClean="0"/>
              <a:t>Показанием для данного вида пластики является наличие обширной костной полости, заполнить которую невозможно только препаратом OSTEOSET T или только </a:t>
            </a:r>
            <a:r>
              <a:rPr lang="ru-RU" dirty="0" err="1" smtClean="0"/>
              <a:t>аутокостью</a:t>
            </a:r>
            <a:r>
              <a:rPr lang="ru-RU" dirty="0" smtClean="0"/>
              <a:t>, при отсутствии признаков общей гнойной инфекции и местного обострения воспалительного процесса. Пропорция в которой смешивается OSTEOSET T и </a:t>
            </a:r>
            <a:r>
              <a:rPr lang="ru-RU" dirty="0" err="1" smtClean="0"/>
              <a:t>аутокость</a:t>
            </a:r>
            <a:r>
              <a:rPr lang="ru-RU" dirty="0" smtClean="0"/>
              <a:t> строго индивидуальна и зависит от объёма полости и веса пациента.</a:t>
            </a:r>
          </a:p>
          <a:p>
            <a:r>
              <a:rPr lang="ru-RU" dirty="0" smtClean="0"/>
              <a:t>При этом виде пластики обязательно сохранение хорошо </a:t>
            </a:r>
            <a:r>
              <a:rPr lang="ru-RU" dirty="0" err="1" smtClean="0"/>
              <a:t>кровоснабжаемых</a:t>
            </a:r>
            <a:r>
              <a:rPr lang="ru-RU" dirty="0" smtClean="0"/>
              <a:t> мягких тканей, отсутствие выраженных рубцовых изменений кожных покровов. Наличие обширных рубцовых изменений кожных покровов конечности, спаянных с костью, после иссечения которых, края раны сомкнуться не могут, является противопоказанием для комбинации OSTEOSET T и костной аутопластики.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37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Этот вид пластики направлен на полное заполнение больших костных дефектов, а также укрытие </a:t>
            </a:r>
            <a:r>
              <a:rPr lang="ru-RU" dirty="0" err="1" smtClean="0"/>
              <a:t>кровоснабжаемой</a:t>
            </a:r>
            <a:r>
              <a:rPr lang="ru-RU" dirty="0" smtClean="0"/>
              <a:t> мышечной тканью гранул  OSTEOSET T что ускоряет регенерацию костной ткани.</a:t>
            </a:r>
          </a:p>
          <a:p>
            <a:r>
              <a:rPr lang="ru-RU" dirty="0" smtClean="0"/>
              <a:t>Показанием к такому виду пластики явились больные с большими по объёму остаточными костными полостями и наличием выраженных рубцовых и трофических изменений кожи и мягких тканей в области гнойного очага. Применение в данном случае только препарата OSTEOSET T  невозможно из за большого объёма полости а комбинация его с костной аутопластикой нерациональна так как не всегда удается тщательно укрыть рану. Применение мышцы на питательной ножке позволяет укрыть сверху гранулы OSTEOSET T. Даже в случае неполного </a:t>
            </a:r>
            <a:r>
              <a:rPr lang="ru-RU" dirty="0" err="1" smtClean="0"/>
              <a:t>ушивания</a:t>
            </a:r>
            <a:r>
              <a:rPr lang="ru-RU" dirty="0" smtClean="0"/>
              <a:t> кожи (из-за дефектов или рубцов) рана прикрытая мышцей постепенно гранулирует, заживает самостоятельно или для её закрытия производится свободная </a:t>
            </a:r>
            <a:r>
              <a:rPr lang="ru-RU" dirty="0" err="1" smtClean="0"/>
              <a:t>дерматомная</a:t>
            </a:r>
            <a:r>
              <a:rPr lang="ru-RU" dirty="0" smtClean="0"/>
              <a:t> пластика.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443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проведенного лечения ( </a:t>
            </a:r>
            <a:r>
              <a:rPr lang="ru-RU" dirty="0" err="1" smtClean="0"/>
              <a:t>некрэктомии</a:t>
            </a:r>
            <a:r>
              <a:rPr lang="ru-RU" dirty="0" smtClean="0"/>
              <a:t>, </a:t>
            </a:r>
            <a:r>
              <a:rPr lang="ru-RU" dirty="0" err="1" smtClean="0"/>
              <a:t>сонации</a:t>
            </a:r>
            <a:r>
              <a:rPr lang="ru-RU" dirty="0" smtClean="0"/>
              <a:t> ран растворами антисептиков и </a:t>
            </a:r>
            <a:r>
              <a:rPr lang="ru-RU" dirty="0" err="1" smtClean="0"/>
              <a:t>левомеколем</a:t>
            </a:r>
            <a:r>
              <a:rPr lang="ru-RU" dirty="0" smtClean="0"/>
              <a:t>, повторных ХООО) удалось достичь положительного эффекта у 6 человек </a:t>
            </a:r>
            <a:r>
              <a:rPr lang="ru-RU" dirty="0" err="1" smtClean="0"/>
              <a:t>ов</a:t>
            </a:r>
            <a:r>
              <a:rPr lang="ru-RU" dirty="0" smtClean="0"/>
              <a:t> основной группе и 5- в контрольной.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972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Отдаленные результаты изучены в сроки от 1 года до 6 лет у 143 (80,33 %) пациентов. Из них стойкий положительный эффект достигнут в 89,6 % в основной группе и 92,4% в контрольной. У 65 (84,42) пациента в основной группе и  56 (84,84) в контрольной группе пациентов получены хорошие результаты. У 4 (5,19%) пациентов в основной и 5 (7,57%) контрольной группах больных результаты оценены как удовлетворительные  (рентгенологически у этих пациентов отмечалось выздоровление). У 8 (10,39%) и 5 (7,59%) больных соответственно получены неудовлетворительные результаты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60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изучении исходов в зависимости от метода пластики лучшие результаты оказались при костно-мышечной пластике и комбинации OSTEOSET T с мышечной пластикой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73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Учитывая, что осложнения в послеоперационном периоде чаще наблюдались у больных с гематогенным остеомиелитом, мы решили изучить отдаленные результаты в зависимости от форм остеомиелита и метода пластики остеомиелитической полости.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379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 наличии обширной костной полости, заполнить которую не возможно только препаратом OSTEOSET T или только </a:t>
            </a:r>
            <a:r>
              <a:rPr lang="ru-RU" dirty="0" err="1" smtClean="0"/>
              <a:t>аутокостью</a:t>
            </a:r>
            <a:r>
              <a:rPr lang="ru-RU" dirty="0" smtClean="0"/>
              <a:t>, при отсутствии признаков общей гнойной инфекции, местного обострения воспалительного процесса и хорошем состоянии окружающих тканей наилучшие результаты достигаются сочетанием костной аутопластики и пластики препаратом OSTEOSET T. У пациентов с большими по объёму остаточными костными полостями и наличием выраженных рубцовых и трофических изменений кожи и мягких тканей в области гнойного очага наилучшие результаты достигаются применением комбинации </a:t>
            </a:r>
            <a:r>
              <a:rPr lang="ru-RU" dirty="0" err="1" smtClean="0"/>
              <a:t>миопластики</a:t>
            </a:r>
            <a:r>
              <a:rPr lang="ru-RU" dirty="0" smtClean="0"/>
              <a:t> и препарата OSTEOSET T.</a:t>
            </a:r>
          </a:p>
          <a:p>
            <a:r>
              <a:rPr lang="ru-RU" dirty="0" smtClean="0"/>
              <a:t>У больных хроническим гематогенным остеомиелитом имеется снижение иммунобиологических сил организма, высеваемые из ран микроорганизмы в подавляющем большинстве </a:t>
            </a:r>
            <a:r>
              <a:rPr lang="ru-RU" dirty="0" err="1" smtClean="0"/>
              <a:t>антибиотикорезистентны</a:t>
            </a:r>
            <a:r>
              <a:rPr lang="ru-RU" dirty="0" smtClean="0"/>
              <a:t>, поэтому исходы излечения несколько хуже, чем при послеоперационном и посттравматическом остеомиелитах. Наилучшие результаты пластики препаратом  OSTEOSET T достигаются при лечении затихших форм остеомиелита и при свищевых вне обострения. Несколько худшие результаты достигаются при ликвидации гнойных полостей с недостаточным дренированием.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8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Однако  как и мышечная пластика она тоже имеет ряд недостатков связанных с ограничением пластического материала, усложнением и повышением </a:t>
            </a:r>
            <a:r>
              <a:rPr lang="ru-RU" dirty="0" err="1" smtClean="0"/>
              <a:t>травматичности</a:t>
            </a:r>
            <a:r>
              <a:rPr lang="ru-RU" dirty="0" smtClean="0"/>
              <a:t> операции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327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35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В литературе имеется много сообщений об использовании сульфата кальция в качестве заместителя кости. Еще в 1892 году </a:t>
            </a:r>
            <a:r>
              <a:rPr lang="ru-RU" dirty="0" err="1" smtClean="0"/>
              <a:t>Dreesmann</a:t>
            </a:r>
            <a:r>
              <a:rPr lang="ru-RU" dirty="0" smtClean="0"/>
              <a:t> сообщил о результатах заполнения костных дефектов сульфатом кальция. </a:t>
            </a:r>
            <a:r>
              <a:rPr lang="ru-RU" dirty="0" err="1" smtClean="0"/>
              <a:t>Peltier</a:t>
            </a:r>
            <a:r>
              <a:rPr lang="ru-RU" dirty="0" smtClean="0"/>
              <a:t> провел полный литературный обзор исследований, описывающих успешное заполнение дефектов кости сульфатом кальция. В этих исследования было обнаружено, что сульфат кальция толерантен к окружающим тканям и обладает хорошей резорбцией. Но некоторые противоречивые результаты явились стимулом для дальнейшего исследования использования сульфата кальция как заместителя кости.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754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Исследование выполнено на 11 кроликах обоего пола, весом 2-2,5 кг. Уход и содержание экспериментальных животных были стандартными в соответствии с требованиями приказов Санитарные правила по устройству.</a:t>
            </a:r>
          </a:p>
          <a:p>
            <a:r>
              <a:rPr lang="ru-RU" dirty="0" smtClean="0"/>
              <a:t>Проведено 2 серии опытов. В первой серии полость после хирургической обработки заполнялась костным </a:t>
            </a:r>
            <a:r>
              <a:rPr lang="ru-RU" dirty="0" err="1" smtClean="0"/>
              <a:t>аутотрансплантатом</a:t>
            </a:r>
            <a:r>
              <a:rPr lang="ru-RU" dirty="0" smtClean="0"/>
              <a:t>, во второй препаратом OSTEOSET T.</a:t>
            </a:r>
          </a:p>
          <a:p>
            <a:r>
              <a:rPr lang="ru-RU" dirty="0" smtClean="0"/>
              <a:t>Первым этапом моделировали хронический остеомиелит по разработанной на кафедре методике.</a:t>
            </a:r>
          </a:p>
          <a:p>
            <a:r>
              <a:rPr lang="ru-RU" dirty="0" smtClean="0"/>
              <a:t>Вторым этапом выполняли РХООО с последующей пластикой остеомиелитической полости.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55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Через 14 дней после трансплантации в области костного дефекта, заполненного костным трансплантатом, наблюдалось активное костеобразование в виде </a:t>
            </a:r>
            <a:r>
              <a:rPr lang="ru-RU" dirty="0" err="1" smtClean="0"/>
              <a:t>формированиямелких</a:t>
            </a:r>
            <a:r>
              <a:rPr lang="ru-RU" dirty="0" smtClean="0"/>
              <a:t> остеоидных и слабо минерализованных костных </a:t>
            </a:r>
            <a:r>
              <a:rPr lang="ru-RU" dirty="0" err="1" smtClean="0"/>
              <a:t>балочек</a:t>
            </a:r>
            <a:r>
              <a:rPr lang="ru-RU" dirty="0" smtClean="0"/>
              <a:t>, расположенных в остеогенной ткани и на поверхности бесклеточных осколков костного трансплантата. </a:t>
            </a:r>
          </a:p>
          <a:p>
            <a:r>
              <a:rPr lang="ru-RU" dirty="0" smtClean="0"/>
              <a:t>спустя 30 дней дефект костной ткани был заполнен сетью новообразованных минерализованных костных балок, в толще которых встречались мелкие бесклеточные фрагменты трансплантата. Новообразованные костные структуры подверглись перестройке в виде активной </a:t>
            </a:r>
            <a:r>
              <a:rPr lang="ru-RU" dirty="0" err="1" smtClean="0"/>
              <a:t>остеокластической</a:t>
            </a:r>
            <a:r>
              <a:rPr lang="ru-RU" dirty="0" smtClean="0"/>
              <a:t> резорбции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73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Срок 180 дней на месте имплантированного </a:t>
            </a:r>
            <a:r>
              <a:rPr lang="ru-RU" dirty="0" err="1" smtClean="0"/>
              <a:t>костоно</a:t>
            </a:r>
            <a:r>
              <a:rPr lang="ru-RU" dirty="0" smtClean="0"/>
              <a:t> </a:t>
            </a:r>
            <a:r>
              <a:rPr lang="ru-RU" dirty="0" err="1" smtClean="0"/>
              <a:t>аутотрансплантата</a:t>
            </a:r>
            <a:r>
              <a:rPr lang="ru-RU" dirty="0" smtClean="0"/>
              <a:t> наблюдалась полна </a:t>
            </a:r>
            <a:r>
              <a:rPr lang="ru-RU" dirty="0" err="1" smtClean="0"/>
              <a:t>пересторойка</a:t>
            </a:r>
            <a:r>
              <a:rPr lang="ru-RU" dirty="0" smtClean="0"/>
              <a:t> новообразованных костных структур с </a:t>
            </a:r>
            <a:r>
              <a:rPr lang="ru-RU" dirty="0" err="1" smtClean="0"/>
              <a:t>восстновлением</a:t>
            </a:r>
            <a:r>
              <a:rPr lang="ru-RU" dirty="0" smtClean="0"/>
              <a:t> архитектоники кортикальной пластинки. Локализация дефекта определялась лишь по наличию островка зрелой компактной кости в миелоидном костном мозге, заполнявшем костную полость.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44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гистологическом исследовании через 2 недели вокруг частиц имплантированного материала имеются скопления макрофагов, рассасывающих инородные частицы. в толщу материала активно врастают полнокровные капилляры и фибробласты, формируя в периферических слоях прослойки грануляционно-фиброзной ткани. в прослойках соединительной ткани, сформированных вокруг частиц </a:t>
            </a:r>
            <a:r>
              <a:rPr lang="ru-RU" dirty="0" err="1" smtClean="0"/>
              <a:t>остеосета</a:t>
            </a:r>
            <a:r>
              <a:rPr lang="ru-RU" dirty="0" smtClean="0"/>
              <a:t>, встречаются единичные мелкие остеоидные и слабо минерализованные  костные структуры </a:t>
            </a:r>
          </a:p>
          <a:p>
            <a:r>
              <a:rPr lang="ru-RU" dirty="0" smtClean="0"/>
              <a:t>Через 30 дней вокруг крупного фрагмента  имплантированного материала сформирована прослойка соединительной ткани с замурованными в ней мелкими крошками </a:t>
            </a:r>
            <a:r>
              <a:rPr lang="ru-RU" dirty="0" err="1" smtClean="0"/>
              <a:t>остеосета</a:t>
            </a:r>
            <a:r>
              <a:rPr lang="ru-RU" dirty="0" smtClean="0"/>
              <a:t>.  На границе соединительнотканной прослойки с прилежащей костью продолжалось  активное костеобразование с формированием костных структур, более зрелых в периферических отделах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68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Через 6 месяцев на месте имплантированного в  костную полость </a:t>
            </a:r>
            <a:r>
              <a:rPr lang="ru-RU" dirty="0" err="1" smtClean="0"/>
              <a:t>остеосета</a:t>
            </a:r>
            <a:r>
              <a:rPr lang="ru-RU" dirty="0" smtClean="0"/>
              <a:t> обнаружена зрелая хорошо минерализованная кость губчатого строения с кроветворным костным мозгом, заполнявшим </a:t>
            </a:r>
            <a:r>
              <a:rPr lang="ru-RU" dirty="0" err="1" smtClean="0"/>
              <a:t>межбалочное</a:t>
            </a:r>
            <a:r>
              <a:rPr lang="ru-RU" dirty="0" smtClean="0"/>
              <a:t> пространство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6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C3B5D-3E33-4B54-86F6-2F19C54EC9E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06.07.2012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cap="all" dirty="0" err="1" smtClean="0"/>
              <a:t>Линник</a:t>
            </a:r>
            <a:r>
              <a:rPr lang="ru-RU" cap="all" dirty="0" smtClean="0"/>
              <a:t> С.А. </a:t>
            </a:r>
            <a:r>
              <a:rPr lang="ru-RU" cap="all" dirty="0" err="1" smtClean="0"/>
              <a:t>Марковиченко</a:t>
            </a:r>
            <a:r>
              <a:rPr lang="ru-RU" cap="all" dirty="0" smtClean="0"/>
              <a:t> Р.В.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b="1" cap="all" dirty="0" smtClean="0"/>
              <a:t>замещение костных полостей препаратом </a:t>
            </a:r>
            <a:r>
              <a:rPr lang="en-US" b="1" cap="all" dirty="0" err="1" smtClean="0"/>
              <a:t>osteoset</a:t>
            </a:r>
            <a:r>
              <a:rPr lang="en-US" b="1" cap="all" dirty="0" smtClean="0"/>
              <a:t> t</a:t>
            </a:r>
            <a:r>
              <a:rPr lang="ru-RU" b="1" cap="all" dirty="0" smtClean="0"/>
              <a:t> при лечении хронического остеомиелита</a:t>
            </a:r>
            <a:endParaRPr lang="ru-RU" dirty="0" smtClean="0"/>
          </a:p>
          <a:p>
            <a:pPr algn="ctr">
              <a:buNone/>
            </a:pPr>
            <a:r>
              <a:rPr lang="ru-RU" b="1" dirty="0" smtClean="0"/>
              <a:t>(</a:t>
            </a:r>
            <a:r>
              <a:rPr lang="ru-RU" b="1" dirty="0" err="1" smtClean="0"/>
              <a:t>клинико</a:t>
            </a:r>
            <a:r>
              <a:rPr lang="ru-RU" b="1" dirty="0" smtClean="0"/>
              <a:t> экспериментальное исследование)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СЗГМУ им. И.И</a:t>
            </a:r>
            <a:r>
              <a:rPr lang="ru-RU" sz="5400" dirty="0" smtClean="0"/>
              <a:t>. Мечникова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subTitle" idx="1"/>
          </p:nvPr>
        </p:nvSpPr>
        <p:spPr>
          <a:xfrm>
            <a:off x="5148064" y="4437112"/>
            <a:ext cx="3600400" cy="59208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30 суток </a:t>
            </a:r>
            <a:r>
              <a:rPr lang="en-US" sz="2400" dirty="0" smtClean="0">
                <a:solidFill>
                  <a:schemeClr val="tx1"/>
                </a:solidFill>
              </a:rPr>
              <a:t>OSTEOSET T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/>
          <p:cNvPicPr>
            <a:picLocks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716016" y="372126"/>
            <a:ext cx="43204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467544" y="3212976"/>
            <a:ext cx="46805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670313" y="1667743"/>
            <a:ext cx="2930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14</a:t>
            </a:r>
            <a:r>
              <a:rPr lang="ru-RU" sz="2400" dirty="0" smtClean="0"/>
              <a:t> </a:t>
            </a:r>
            <a:r>
              <a:rPr lang="ru-RU" sz="2400" dirty="0"/>
              <a:t>суток </a:t>
            </a:r>
            <a:r>
              <a:rPr lang="en-US" sz="2400" dirty="0"/>
              <a:t>OSTEOSET 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 месяцев </a:t>
            </a:r>
            <a:r>
              <a:rPr lang="en-US" dirty="0" smtClean="0"/>
              <a:t>OSTEOSET T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81" y="2924944"/>
            <a:ext cx="468052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60032" y="2780928"/>
            <a:ext cx="4077234" cy="39604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Содержимое 7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996952"/>
            <a:ext cx="4176464" cy="347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" y="1412776"/>
            <a:ext cx="9144000" cy="54452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 результате проведенных экспериментов было установлено, что несмотря на некоторое отставание морфологической динамики имплантированного материала, </a:t>
            </a:r>
            <a:r>
              <a:rPr lang="en-US" sz="2800" dirty="0" smtClean="0"/>
              <a:t>OSTEOSET T</a:t>
            </a:r>
            <a:r>
              <a:rPr lang="ru-RU" sz="2800" dirty="0" smtClean="0"/>
              <a:t> может с успехом применяться при лечении хронического остеомиелита. Этому способствуют доказанные в эксперимента </a:t>
            </a:r>
            <a:r>
              <a:rPr lang="ru-RU" sz="2800" dirty="0" err="1" smtClean="0"/>
              <a:t>остеокондуктивные</a:t>
            </a:r>
            <a:r>
              <a:rPr lang="ru-RU" sz="2800" dirty="0" smtClean="0"/>
              <a:t> свойства препарата. При этом важно подчеркнуть, что пластика костных полостей препаратом </a:t>
            </a:r>
            <a:r>
              <a:rPr lang="en-US" sz="2800" dirty="0" smtClean="0"/>
              <a:t>OSTEOSET T</a:t>
            </a:r>
            <a:r>
              <a:rPr lang="ru-RU" sz="2800" dirty="0" smtClean="0"/>
              <a:t> является намного менее </a:t>
            </a:r>
            <a:r>
              <a:rPr lang="ru-RU" sz="2800" dirty="0" err="1" smtClean="0"/>
              <a:t>травматичной</a:t>
            </a:r>
            <a:r>
              <a:rPr lang="ru-RU" sz="2800" dirty="0" smtClean="0"/>
              <a:t>, по срокам и качеству не имеющей значительных различий от костной аутопластики</a:t>
            </a:r>
            <a:r>
              <a:rPr lang="ru-RU" dirty="0" smtClean="0"/>
              <a:t>. </a:t>
            </a:r>
          </a:p>
          <a:p>
            <a:pPr algn="ctr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789040"/>
            <a:ext cx="8229600" cy="25922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Изучены результаты лечения 178 больных с различными формами остеомиелита, которым выполнялась костная  аутопластика, пластика </a:t>
            </a:r>
            <a:r>
              <a:rPr lang="en-US" dirty="0" smtClean="0"/>
              <a:t>OSTEOSET T</a:t>
            </a:r>
            <a:r>
              <a:rPr lang="ru-RU" dirty="0" smtClean="0"/>
              <a:t>. Все больные находились на лечении в отделении гнойной остеологии с 2003 по 2011 гг.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259632"/>
            <a:ext cx="8229600" cy="258661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97592589"/>
              </p:ext>
            </p:extLst>
          </p:nvPr>
        </p:nvGraphicFramePr>
        <p:xfrm>
          <a:off x="323528" y="476672"/>
          <a:ext cx="856895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260350"/>
            <a:ext cx="4040188" cy="5616575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62089266"/>
              </p:ext>
            </p:extLst>
          </p:nvPr>
        </p:nvGraphicFramePr>
        <p:xfrm>
          <a:off x="0" y="260350"/>
          <a:ext cx="8893175" cy="273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04942740"/>
              </p:ext>
            </p:extLst>
          </p:nvPr>
        </p:nvGraphicFramePr>
        <p:xfrm>
          <a:off x="179512" y="3284984"/>
          <a:ext cx="871296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08670221"/>
              </p:ext>
            </p:extLst>
          </p:nvPr>
        </p:nvGraphicFramePr>
        <p:xfrm>
          <a:off x="0" y="333375"/>
          <a:ext cx="8642350" cy="410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4725144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При анализе длительности заболевания было выяснено, что большинство больных в обеих группах страдало хроническими гнойными процессами более  года 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44823"/>
            <a:ext cx="6084168" cy="4833185"/>
          </a:xfrm>
        </p:spPr>
        <p:txBody>
          <a:bodyPr>
            <a:noAutofit/>
          </a:bodyPr>
          <a:lstStyle/>
          <a:p>
            <a:pPr indent="0" algn="ctr">
              <a:spcBef>
                <a:spcPts val="0"/>
              </a:spcBef>
              <a:buNone/>
            </a:pPr>
            <a:r>
              <a:rPr lang="ru-RU" sz="3200" dirty="0" smtClean="0"/>
              <a:t>Показанием для применения препарата </a:t>
            </a:r>
            <a:r>
              <a:rPr lang="en-US" sz="3200" dirty="0" smtClean="0"/>
              <a:t>OSTEOSET T</a:t>
            </a:r>
            <a:r>
              <a:rPr lang="ru-RU" sz="3200" dirty="0" smtClean="0"/>
              <a:t> было наличие у больного инфицированных костных полостей значительного размера, объёмом боле 3мл, при отсутствии выраженных склеротических изменений стенок костной полости. 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G:\20-2 Уткина\P102099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56176" y="260648"/>
            <a:ext cx="2376264" cy="4002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G:\0605200917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400000">
            <a:off x="6181758" y="3835467"/>
            <a:ext cx="3249007" cy="2436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2564904"/>
            <a:ext cx="6696744" cy="39604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Максимальная рекомендуемая производителем доза не может превышать 40мл или 400 гранул при весе пациента 100 кг. В случае если объём остеомиелитической полости превышал допустимый нам приходилось прибегать к комбинации препарата </a:t>
            </a:r>
            <a:r>
              <a:rPr lang="en-US" dirty="0" smtClean="0"/>
              <a:t>OSTEOSET T</a:t>
            </a:r>
            <a:r>
              <a:rPr lang="ru-RU" dirty="0" smtClean="0"/>
              <a:t> с другими видами пластики.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10" descr="C:\Documents and Settings\агронафт\Рабочий стол\10.jpg"/>
          <p:cNvPicPr>
            <a:picLocks/>
          </p:cNvPicPr>
          <p:nvPr/>
        </p:nvPicPr>
        <p:blipFill>
          <a:blip r:embed="rId2" cstate="print">
            <a:extLst/>
          </a:blip>
          <a:srcRect t="1727" b="1727"/>
          <a:stretch>
            <a:fillRect/>
          </a:stretch>
        </p:blipFill>
        <p:spPr>
          <a:xfrm>
            <a:off x="323528" y="260648"/>
            <a:ext cx="259228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89313" y="3140968"/>
            <a:ext cx="5448907" cy="3479626"/>
          </a:xfrm>
        </p:spPr>
        <p:txBody>
          <a:bodyPr>
            <a:normAutofit fontScale="85000" lnSpcReduction="10000"/>
          </a:bodyPr>
          <a:lstStyle/>
          <a:p>
            <a:r>
              <a:rPr lang="ru-RU" sz="4800" dirty="0" smtClean="0"/>
              <a:t>Комбинированная пластика препаратом </a:t>
            </a:r>
            <a:r>
              <a:rPr lang="en-US" sz="4800" dirty="0" smtClean="0"/>
              <a:t>OSTEOSET T</a:t>
            </a:r>
            <a:r>
              <a:rPr lang="ru-RU" sz="4800" dirty="0" smtClean="0"/>
              <a:t> и </a:t>
            </a:r>
            <a:r>
              <a:rPr lang="ru-RU" sz="4800" dirty="0" err="1" smtClean="0"/>
              <a:t>аутокостью</a:t>
            </a:r>
            <a:r>
              <a:rPr lang="ru-RU" sz="4800" dirty="0" smtClean="0"/>
              <a:t> применена нами в 15 наблюдениях.</a:t>
            </a:r>
            <a:endParaRPr lang="ru-RU" sz="4800" b="1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6093296"/>
            <a:ext cx="2098576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 descr="D:\фото\DCIM\100CANON\IMG_38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474710" y="692695"/>
            <a:ext cx="345638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твой мозг гавно\Рабочий стол\IMG_38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7245" y="188639"/>
            <a:ext cx="3491880" cy="27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" y="3675483"/>
            <a:ext cx="338931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43" y="192087"/>
            <a:ext cx="36083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164" y="4581128"/>
            <a:ext cx="9110836" cy="227687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Комбинированная пластика препаратом </a:t>
            </a:r>
            <a:r>
              <a:rPr lang="en-US" dirty="0" smtClean="0"/>
              <a:t>OSTEOSET T</a:t>
            </a:r>
            <a:r>
              <a:rPr lang="ru-RU" dirty="0" smtClean="0"/>
              <a:t> и мышцей.</a:t>
            </a:r>
            <a:r>
              <a:rPr lang="ru-RU" b="1" dirty="0" smtClean="0"/>
              <a:t> </a:t>
            </a:r>
            <a:r>
              <a:rPr lang="ru-RU" dirty="0" smtClean="0"/>
              <a:t>Применена нами в 21 наблюдении в связи с большими объемами костных полостей, которые невозможно было закрыть другими методиками. Также мышечная ткань обладает </a:t>
            </a:r>
            <a:r>
              <a:rPr lang="ru-RU" dirty="0" err="1" smtClean="0"/>
              <a:t>дренирующеми</a:t>
            </a:r>
            <a:r>
              <a:rPr lang="ru-RU" dirty="0" smtClean="0"/>
              <a:t> свойствами, что способствовало купированию воспалительного процесса.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5"/>
            <a:ext cx="4465612" cy="333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83668"/>
            <a:ext cx="388777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35173"/>
            <a:ext cx="4193083" cy="346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640960" cy="28083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Извечная проблема остеомиелита и в настоящее время не может считаться окончательно решенной. По данным Г.Д. Никитина, Г.Н. </a:t>
            </a:r>
            <a:r>
              <a:rPr lang="ru-RU" sz="2400" dirty="0" err="1" smtClean="0"/>
              <a:t>Акжигитова</a:t>
            </a:r>
            <a:r>
              <a:rPr lang="ru-RU" sz="2400" dirty="0" smtClean="0"/>
              <a:t> и ряда других исследователей, в общей структуре заболеваний опорно-двигательного  аппарата хронический остеомиелит составляет </a:t>
            </a:r>
            <a:r>
              <a:rPr lang="ru-RU" sz="2400" dirty="0" err="1" smtClean="0"/>
              <a:t>составляет</a:t>
            </a:r>
            <a:r>
              <a:rPr lang="ru-RU" sz="2400" dirty="0" smtClean="0"/>
              <a:t> 12-25%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фото\документы\Новая папка\IMGP0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501" y="2787975"/>
            <a:ext cx="2736304" cy="2232249"/>
          </a:xfrm>
          <a:prstGeom prst="rect">
            <a:avLst/>
          </a:prstGeom>
          <a:noFill/>
        </p:spPr>
      </p:pic>
      <p:pic>
        <p:nvPicPr>
          <p:cNvPr id="1027" name="Picture 3" descr="D:\фото\документы\Новая папка\вогнистая\IMGP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780928"/>
            <a:ext cx="2204610" cy="2939480"/>
          </a:xfrm>
          <a:prstGeom prst="rect">
            <a:avLst/>
          </a:prstGeom>
          <a:noFill/>
        </p:spPr>
      </p:pic>
      <p:pic>
        <p:nvPicPr>
          <p:cNvPr id="1029" name="Picture 5" descr="D:\фото\документы\Новая папка\25052009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445971"/>
            <a:ext cx="3240360" cy="2429782"/>
          </a:xfrm>
          <a:prstGeom prst="rect">
            <a:avLst/>
          </a:prstGeom>
          <a:noFill/>
        </p:spPr>
      </p:pic>
      <p:pic>
        <p:nvPicPr>
          <p:cNvPr id="1028" name="Picture 4" descr="D:\фото\документы\Новая папка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294" y="5007159"/>
            <a:ext cx="2942939" cy="18508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1520" y="4293096"/>
            <a:ext cx="8463884" cy="256490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 smtClean="0"/>
              <a:t>В ближайшем послеоперационном периоде осложнения отмечены у 8 (8,3%) больных в основной и 7 (8,5% ) в контрольной группах. Они были в виде нагноения раны (7), частичного некроза краев ран(6), частичного омертвения мышечного лоскута (2)</a:t>
            </a:r>
          </a:p>
          <a:p>
            <a:pPr algn="ctr"/>
            <a:endParaRPr lang="ru-RU" sz="2800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IMAG009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0648"/>
            <a:ext cx="74168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885825" y="1052513"/>
            <a:ext cx="8258175" cy="547211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5400" dirty="0" smtClean="0"/>
              <a:t>Результаты оперативного лечения остеомиелита с применением препарата </a:t>
            </a:r>
            <a:r>
              <a:rPr lang="en-US" sz="5400" dirty="0" smtClean="0"/>
              <a:t>OSTEOSET T</a:t>
            </a:r>
            <a:r>
              <a:rPr lang="ru-RU" sz="5400" dirty="0" smtClean="0"/>
              <a:t> и костной пластики мы оценивали по трехбалльной системе.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773050749"/>
              </p:ext>
            </p:extLst>
          </p:nvPr>
        </p:nvGraphicFramePr>
        <p:xfrm>
          <a:off x="0" y="620713"/>
          <a:ext cx="9144000" cy="583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86669117"/>
              </p:ext>
            </p:extLst>
          </p:nvPr>
        </p:nvGraphicFramePr>
        <p:xfrm>
          <a:off x="0" y="404813"/>
          <a:ext cx="9144000" cy="626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8683044" cy="211417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8" name="Содержимое 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94716081"/>
              </p:ext>
            </p:extLst>
          </p:nvPr>
        </p:nvGraphicFramePr>
        <p:xfrm>
          <a:off x="280988" y="476672"/>
          <a:ext cx="85394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4"/>
          </p:nvPr>
        </p:nvGraphicFramePr>
        <p:xfrm>
          <a:off x="2743200" y="667512"/>
          <a:ext cx="210312" cy="365760"/>
        </p:xfrm>
        <a:graphic>
          <a:graphicData uri="http://schemas.openxmlformats.org/drawingml/2006/table">
            <a:tbl>
              <a:tblPr/>
              <a:tblGrid>
                <a:gridCol w="210312"/>
              </a:tblGrid>
              <a:tr h="3132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20040" y="3127248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" y="1124744"/>
            <a:ext cx="9144000" cy="573325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Таким образом, на основании анализа послеоперационных осложнений и отдаленных результатов, пластика препаратом  </a:t>
            </a:r>
            <a:r>
              <a:rPr lang="en-US" sz="4400" dirty="0" smtClean="0"/>
              <a:t>OSTEOSET T</a:t>
            </a:r>
            <a:r>
              <a:rPr lang="ru-RU" sz="4400" dirty="0" smtClean="0"/>
              <a:t> и различными сочетаниями с  ним может применяться для заполнения остеомиелитических полостей. </a:t>
            </a:r>
          </a:p>
          <a:p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26" y="4125734"/>
            <a:ext cx="2001912" cy="272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6" descr="D:\фото\документы\Новая папка\клюбанова\IMGP0013.JPG"/>
          <p:cNvPicPr>
            <a:picLocks noGrp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509612" y="3916672"/>
            <a:ext cx="2879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27559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Больная К., </a:t>
            </a:r>
            <a:r>
              <a:rPr lang="en-US" sz="2400" dirty="0">
                <a:solidFill>
                  <a:schemeClr val="tx1"/>
                </a:solidFill>
              </a:rPr>
              <a:t>DS: </a:t>
            </a:r>
            <a:r>
              <a:rPr lang="ru-RU" sz="2400" dirty="0" smtClean="0">
                <a:solidFill>
                  <a:schemeClr val="tx1"/>
                </a:solidFill>
              </a:rPr>
              <a:t>хронический посттравматический остеомиелит левого бедра, смешанная контрактура левого коленного сустава. После хирургической обработки образовалась полость объёмом 80 мл. выполнена комбинированная пластика с использованием  лоскута </a:t>
            </a:r>
            <a:r>
              <a:rPr lang="en-US" sz="2400" dirty="0" smtClean="0">
                <a:solidFill>
                  <a:schemeClr val="tx1"/>
                </a:solidFill>
              </a:rPr>
              <a:t>m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Vastus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lateralis</a:t>
            </a:r>
            <a:r>
              <a:rPr lang="ru-RU" sz="2400" dirty="0" smtClean="0">
                <a:solidFill>
                  <a:schemeClr val="tx1"/>
                </a:solidFill>
              </a:rPr>
              <a:t> и 40мл препарата </a:t>
            </a:r>
            <a:r>
              <a:rPr lang="en-US" sz="2400" dirty="0" smtClean="0">
                <a:solidFill>
                  <a:schemeClr val="tx1"/>
                </a:solidFill>
              </a:rPr>
              <a:t>OSTEOSET T</a:t>
            </a:r>
            <a:r>
              <a:rPr lang="ru-RU" sz="2400" dirty="0" smtClean="0">
                <a:solidFill>
                  <a:schemeClr val="tx1"/>
                </a:solidFill>
              </a:rPr>
              <a:t>. Послеоперационная рана зажила первично. Достигнуто стойкое выздоровление. Результат расценен как хороший.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D:\фото\документы\Новая папка\клюбанова\IMGP0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437112"/>
            <a:ext cx="172819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44" y="3429000"/>
            <a:ext cx="3191059" cy="277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20" y="3355528"/>
            <a:ext cx="2312180" cy="284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:\фото\документы\Новая папка\1108200825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235296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:\фото\документы\Новая папка\110820082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340768"/>
            <a:ext cx="2376264" cy="327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документы\Новая папка\клюбанова\IMGP0251.JPG"/>
          <p:cNvPicPr/>
          <p:nvPr/>
        </p:nvPicPr>
        <p:blipFill>
          <a:blip r:embed="rId4" cstate="print"/>
          <a:srcRect l="17500" t="18717" r="22564" b="22674"/>
          <a:stretch>
            <a:fillRect/>
          </a:stretch>
        </p:blipFill>
        <p:spPr bwMode="auto">
          <a:xfrm rot="5400000">
            <a:off x="3919653" y="2641187"/>
            <a:ext cx="303288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документы\Новая папка\клюбанова\IMGP0247.JPG"/>
          <p:cNvPicPr/>
          <p:nvPr/>
        </p:nvPicPr>
        <p:blipFill>
          <a:blip r:embed="rId5" cstate="print"/>
          <a:srcRect l="17096" t="12088" r="18918" b="29304"/>
          <a:stretch>
            <a:fillRect/>
          </a:stretch>
        </p:blipFill>
        <p:spPr bwMode="auto">
          <a:xfrm>
            <a:off x="6300192" y="3501008"/>
            <a:ext cx="2232248" cy="288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73" y="261717"/>
            <a:ext cx="3054027" cy="218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3905714"/>
            <a:ext cx="8186766" cy="2691637"/>
          </a:xfrm>
        </p:spPr>
        <p:txBody>
          <a:bodyPr>
            <a:normAutofit/>
          </a:bodyPr>
          <a:lstStyle/>
          <a:p>
            <a:r>
              <a:rPr lang="ru-RU" dirty="0" smtClean="0"/>
              <a:t>Больной А., </a:t>
            </a:r>
            <a:r>
              <a:rPr lang="en-US" dirty="0"/>
              <a:t>DS: </a:t>
            </a:r>
            <a:r>
              <a:rPr lang="ru-RU" dirty="0" smtClean="0"/>
              <a:t>хронический гематогенный остеомиелит левой голени. После хирургической обработки образовалась полость объёмом 23 мл. выполнено заполнение дефекта 23 мл. препарата  OSTEOSET T. В послеоперационном периоде рана зажила первичным натяжением. Достигнуто стойкое выздоровление. Результат расценен как хороший. </a:t>
            </a:r>
            <a:endParaRPr lang="ru-RU" dirty="0"/>
          </a:p>
        </p:txBody>
      </p:sp>
      <p:pic>
        <p:nvPicPr>
          <p:cNvPr id="7" name="Содержимое 6" descr="C:\Documents and Settings\твой мозг гавно\Рабочий стол\ДЛЯ РАБОТЫ\IMG_4753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520" y="188640"/>
            <a:ext cx="2219498" cy="166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4645025" y="260648"/>
            <a:ext cx="4292241" cy="406102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15368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25384"/>
            <a:ext cx="2736304" cy="207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2808312" cy="222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63191"/>
            <a:ext cx="2767062" cy="203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1863" y="1046279"/>
            <a:ext cx="3007939" cy="233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293096"/>
            <a:ext cx="8258204" cy="244827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Больной П., </a:t>
            </a:r>
            <a:r>
              <a:rPr lang="en-US" dirty="0" smtClean="0"/>
              <a:t>DS</a:t>
            </a:r>
            <a:r>
              <a:rPr lang="ru-RU" dirty="0" smtClean="0"/>
              <a:t>: хронический гематогенный остеомиелит левой голени. После хирургической обработки образовалась полость объёмом 15 мл. выполнено заполнение дефекта 15 мл. препарата  OSTEOSET T. В послеоперационном периоде произошло расхождение краев раны, потребовались длительные перевязки с </a:t>
            </a:r>
            <a:r>
              <a:rPr lang="ru-RU" dirty="0" err="1" smtClean="0"/>
              <a:t>левомеколем</a:t>
            </a:r>
            <a:r>
              <a:rPr lang="ru-RU" dirty="0" smtClean="0"/>
              <a:t> и физиотерапия.  Рана зажила вторичным натяжением с образованием грубого рубца. Движения в голеностопном суставе 5-0-10. Достигнуто стойкое выздоровление. Результат расценен как удовлетворительный.</a:t>
            </a:r>
            <a:endParaRPr lang="ru-RU" dirty="0"/>
          </a:p>
        </p:txBody>
      </p:sp>
      <p:pic>
        <p:nvPicPr>
          <p:cNvPr id="7" name="Содержимое 6" descr="D:\фото\документы\Новая папка\больной п\IMG_480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363226" y="1055924"/>
            <a:ext cx="2994200" cy="226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D:\фото\документы\Новая папка\больной п\IMG_48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547664" y="376809"/>
            <a:ext cx="2880322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Documents and Settings\твой мозг гавно\Рабочий стол\IMG_4799.jpg"/>
          <p:cNvPicPr>
            <a:picLocks noGrp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203848" y="764704"/>
            <a:ext cx="2252321" cy="295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7312" y="403504"/>
            <a:ext cx="307772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" y="3395448"/>
            <a:ext cx="9144000" cy="346255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3600" dirty="0" smtClean="0"/>
              <a:t>В настоящее время в связи с эволюцией гнойной инфекции и изменением резистентности человеческого организма к ней, отмечается увеличение числа неудачных исходов лечения остеомиелита и генерализации инфекции. По-прежнему сохраняется высокой частота рецидивов хронического остеомиелита после оперативных методов его лечения и колеблется от 9% до 56%</a:t>
            </a:r>
          </a:p>
          <a:p>
            <a:pPr algn="r"/>
            <a:r>
              <a:rPr lang="ru-RU" dirty="0" smtClean="0"/>
              <a:t> </a:t>
            </a:r>
          </a:p>
          <a:p>
            <a:pPr algn="r"/>
            <a:endParaRPr lang="ru-RU" dirty="0"/>
          </a:p>
        </p:txBody>
      </p:sp>
      <p:pic>
        <p:nvPicPr>
          <p:cNvPr id="4" name="Picture 2" descr="D:\фото\100CANO\IMG_1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35074"/>
            <a:ext cx="5040560" cy="33603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140724"/>
            <a:ext cx="8258204" cy="271122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Больной В. </a:t>
            </a:r>
            <a:r>
              <a:rPr lang="en-US" dirty="0" smtClean="0"/>
              <a:t>DS</a:t>
            </a:r>
            <a:r>
              <a:rPr lang="en-US" dirty="0"/>
              <a:t>: </a:t>
            </a:r>
            <a:r>
              <a:rPr lang="ru-RU" dirty="0" smtClean="0"/>
              <a:t>хронический посттравматический остеомиелит левого бедра. После хирургической обработки образовалась полость объёмом 65 мл выполнена пластика с использованием  рубцово-измененного лоскута </a:t>
            </a:r>
            <a:r>
              <a:rPr lang="en-US" dirty="0" smtClean="0"/>
              <a:t>m</a:t>
            </a:r>
            <a:r>
              <a:rPr lang="ru-RU" dirty="0" smtClean="0"/>
              <a:t>. </a:t>
            </a:r>
            <a:r>
              <a:rPr lang="en-US" dirty="0" err="1" smtClean="0"/>
              <a:t>Vastus</a:t>
            </a:r>
            <a:r>
              <a:rPr lang="en-US" dirty="0" smtClean="0"/>
              <a:t> </a:t>
            </a:r>
            <a:r>
              <a:rPr lang="en-US" dirty="0" err="1" smtClean="0"/>
              <a:t>medialis</a:t>
            </a:r>
            <a:r>
              <a:rPr lang="ru-RU" dirty="0" smtClean="0"/>
              <a:t> и 30мл препарата </a:t>
            </a:r>
            <a:r>
              <a:rPr lang="en-US" dirty="0" smtClean="0"/>
              <a:t>OSTEOSET T</a:t>
            </a:r>
            <a:r>
              <a:rPr lang="ru-RU" dirty="0" smtClean="0"/>
              <a:t>. Послеоперационная рана зажила с образованием свища. Результат расценен как не </a:t>
            </a:r>
            <a:r>
              <a:rPr lang="ru-RU" dirty="0" err="1" smtClean="0"/>
              <a:t>удовоетворительный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7" name="Содержимое 6" descr="D:\фото\документы\Новая папка\14042009113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241176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05" y="873050"/>
            <a:ext cx="2472068" cy="30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2596753" cy="342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8112" y="862323"/>
            <a:ext cx="3634655" cy="259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81444" y="404664"/>
            <a:ext cx="8683044" cy="6453335"/>
          </a:xfrm>
        </p:spPr>
        <p:txBody>
          <a:bodyPr>
            <a:normAutofit fontScale="92500" lnSpcReduction="10000"/>
          </a:bodyPr>
          <a:lstStyle/>
          <a:p>
            <a:pPr lvl="0" algn="ctr"/>
            <a:r>
              <a:rPr lang="ru-RU" dirty="0" smtClean="0"/>
              <a:t>Пластика препаратом </a:t>
            </a:r>
            <a:r>
              <a:rPr lang="en-US" dirty="0" smtClean="0"/>
              <a:t>OSTEOSET T</a:t>
            </a:r>
            <a:r>
              <a:rPr lang="ru-RU" dirty="0" smtClean="0"/>
              <a:t> показана при наличии у больного инфицированных костных полостей значительного размера, объёмом боле 3мл.</a:t>
            </a:r>
          </a:p>
          <a:p>
            <a:pPr lvl="0" algn="ctr"/>
            <a:r>
              <a:rPr lang="ru-RU" dirty="0" smtClean="0"/>
              <a:t>Комбинация пластики препаратом </a:t>
            </a:r>
            <a:r>
              <a:rPr lang="en-US" dirty="0" smtClean="0"/>
              <a:t>OSTEOSET T</a:t>
            </a:r>
            <a:r>
              <a:rPr lang="ru-RU" dirty="0" smtClean="0"/>
              <a:t> и костной аутопластики показана при наличии обширной костной полости, заполнить которую невозможно только препаратом </a:t>
            </a:r>
            <a:r>
              <a:rPr lang="en-US" dirty="0" smtClean="0"/>
              <a:t>OSTEOSET T</a:t>
            </a:r>
            <a:r>
              <a:rPr lang="ru-RU" dirty="0" smtClean="0"/>
              <a:t> или только </a:t>
            </a:r>
            <a:r>
              <a:rPr lang="ru-RU" dirty="0" err="1" smtClean="0"/>
              <a:t>аутокостью</a:t>
            </a:r>
            <a:r>
              <a:rPr lang="ru-RU" dirty="0" smtClean="0"/>
              <a:t>, при отсутствии признаков общей гнойной инфекции и местного обострения воспалительного процесса.</a:t>
            </a:r>
          </a:p>
          <a:p>
            <a:pPr lvl="0" algn="ctr"/>
            <a:r>
              <a:rPr lang="ru-RU" dirty="0" smtClean="0"/>
              <a:t>Комбинация пластики препаратом </a:t>
            </a:r>
            <a:r>
              <a:rPr lang="en-US" dirty="0" smtClean="0"/>
              <a:t>OSTEOSET T</a:t>
            </a:r>
            <a:r>
              <a:rPr lang="ru-RU" dirty="0" smtClean="0"/>
              <a:t> и мышечной пластики показана при наличии у  больных с больших по объёму остаточных костных полостей и наличии выраженных рубцовых и трофических изменений кожи и мягких тканей в области гнойного очага.</a:t>
            </a:r>
          </a:p>
          <a:p>
            <a:pPr lvl="0" algn="ctr"/>
            <a:r>
              <a:rPr lang="ru-RU" dirty="0" smtClean="0"/>
              <a:t>Костная аутопластика как и </a:t>
            </a:r>
            <a:r>
              <a:rPr lang="ru-RU" dirty="0" err="1" smtClean="0"/>
              <a:t>миопластика</a:t>
            </a:r>
            <a:r>
              <a:rPr lang="ru-RU" dirty="0" smtClean="0"/>
              <a:t> являются основными методами замещения остеомиелитических полостей. Пластика препаратом  </a:t>
            </a:r>
            <a:r>
              <a:rPr lang="en-US" dirty="0" smtClean="0"/>
              <a:t>OSTEOSET T</a:t>
            </a:r>
            <a:r>
              <a:rPr lang="ru-RU" dirty="0" smtClean="0"/>
              <a:t> является альтернативным </a:t>
            </a:r>
            <a:r>
              <a:rPr lang="ru-RU" dirty="0" err="1" smtClean="0"/>
              <a:t>малотравматичным</a:t>
            </a:r>
            <a:r>
              <a:rPr lang="ru-RU" dirty="0" smtClean="0"/>
              <a:t> методом заполнения костных полостей.</a:t>
            </a:r>
          </a:p>
          <a:p>
            <a:pPr lvl="0" algn="ctr"/>
            <a:r>
              <a:rPr lang="ru-RU" dirty="0" smtClean="0"/>
              <a:t>Исследования, проведенные в эксперименте, показывают, что препарат </a:t>
            </a:r>
            <a:r>
              <a:rPr lang="en-US" dirty="0" smtClean="0"/>
              <a:t>OSTEOSET T</a:t>
            </a:r>
            <a:r>
              <a:rPr lang="ru-RU" dirty="0" smtClean="0"/>
              <a:t>, помещенный в остеомиелитическую полость, со временем замещается костной тканью.</a:t>
            </a:r>
          </a:p>
          <a:p>
            <a:pPr lvl="0" algn="ctr"/>
            <a:r>
              <a:rPr lang="ru-RU" dirty="0" smtClean="0"/>
              <a:t>Правильный выбор показаний,  соблюдение разработанных нами принципов позволило получить положительные результаты у 89,6% больных, что даёт право рекомендовать его к практическому применению.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8683044" cy="4922490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Б</a:t>
            </a:r>
            <a:r>
              <a:rPr lang="ru-RU" sz="6000" dirty="0" smtClean="0"/>
              <a:t>лагодарю за ВНИМАНИЕ</a:t>
            </a:r>
            <a:endParaRPr lang="ru-RU" sz="60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 flipH="1">
            <a:off x="4572000" y="1316037"/>
            <a:ext cx="288032" cy="39417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692696"/>
            <a:ext cx="4435475" cy="2592288"/>
          </a:xfrm>
        </p:spPr>
        <p:txBody>
          <a:bodyPr>
            <a:noAutofit/>
          </a:bodyPr>
          <a:lstStyle/>
          <a:p>
            <a:pPr algn="r"/>
            <a:r>
              <a:rPr lang="ru-RU" sz="3600" dirty="0" smtClean="0"/>
              <a:t>Как показала столетняя хирургическая практика наиболее надёжным методом излечения остеомиелита является мышечная пластика</a:t>
            </a:r>
            <a:r>
              <a:rPr lang="ru-RU" sz="4000" dirty="0" smtClean="0"/>
              <a:t>. </a:t>
            </a:r>
            <a:endParaRPr lang="ru-RU" sz="4000" dirty="0"/>
          </a:p>
        </p:txBody>
      </p:sp>
      <p:sp>
        <p:nvSpPr>
          <p:cNvPr id="14" name="Заголовок 1"/>
          <p:cNvSpPr>
            <a:spLocks noGrp="1"/>
          </p:cNvSpPr>
          <p:nvPr>
            <p:ph sz="quarter" idx="4294967295"/>
          </p:nvPr>
        </p:nvSpPr>
        <p:spPr>
          <a:xfrm>
            <a:off x="0" y="6092825"/>
            <a:ext cx="73025" cy="431800"/>
          </a:xfrm>
        </p:spPr>
        <p:txBody>
          <a:bodyPr>
            <a:normAutofit fontScale="25000" lnSpcReduction="2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3000" dirty="0"/>
          </a:p>
        </p:txBody>
      </p:sp>
      <p:pic>
        <p:nvPicPr>
          <p:cNvPr id="4" name="Picture 3" descr="C:\Documents and Settings\11\Мои документы\фото от5.06.07\IMGP0783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499992" y="2924944"/>
            <a:ext cx="4248241" cy="3186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56223"/>
          <a:stretch>
            <a:fillRect/>
          </a:stretch>
        </p:blipFill>
        <p:spPr>
          <a:xfrm>
            <a:off x="1331640" y="692696"/>
            <a:ext cx="6384140" cy="1836918"/>
          </a:xfrm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7544" y="3068960"/>
            <a:ext cx="8469722" cy="338437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Вторым по обоснованности и эффективности методом лечения костных полостей является костная пластика, которая позволяет не только останавливать гнойный процесс  но и восстанавливать целостность кости</a:t>
            </a:r>
            <a:endParaRPr lang="ru-RU" sz="32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6624736" cy="5472608"/>
          </a:xfrm>
        </p:spPr>
        <p:txBody>
          <a:bodyPr>
            <a:noAutofit/>
          </a:bodyPr>
          <a:lstStyle/>
          <a:p>
            <a:pPr algn="r"/>
            <a:r>
              <a:rPr lang="ru-RU" sz="3600" dirty="0" smtClean="0"/>
              <a:t>Недостатки вышеописанных видов заполнения костных полостей вынуждают хирургов прибегать к поиску новых материалов и методов применяемых для лечения хронического остеомиелита. Одним из таких современных материалов является препарат </a:t>
            </a:r>
            <a:r>
              <a:rPr lang="en-US" sz="3600" dirty="0" smtClean="0"/>
              <a:t>OSTEOSET T</a:t>
            </a:r>
            <a:r>
              <a:rPr lang="ru-RU" sz="3600" dirty="0" smtClean="0"/>
              <a:t>.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323528" y="5029200"/>
            <a:ext cx="1048072" cy="9920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агронафт\Рабочий стол\8.jpg"/>
          <p:cNvPicPr>
            <a:picLocks/>
          </p:cNvPicPr>
          <p:nvPr/>
        </p:nvPicPr>
        <p:blipFill>
          <a:blip r:embed="rId3" cstate="print"/>
          <a:srcRect t="12845" b="12845"/>
          <a:stretch>
            <a:fillRect/>
          </a:stretch>
        </p:blipFill>
        <p:spPr>
          <a:xfrm>
            <a:off x="7006625" y="4869160"/>
            <a:ext cx="2016224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284984"/>
            <a:ext cx="8568952" cy="27363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Для изучения особенностей течения </a:t>
            </a:r>
            <a:r>
              <a:rPr lang="ru-RU" sz="2800" dirty="0" err="1" smtClean="0"/>
              <a:t>репаративного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остеогенеза</a:t>
            </a:r>
            <a:r>
              <a:rPr lang="ru-RU" sz="2800" dirty="0" smtClean="0"/>
              <a:t> в зависимости от способа пластики остеомиелитических полости, нами был проведено экспериментальное исследование.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410232"/>
              </p:ext>
            </p:extLst>
          </p:nvPr>
        </p:nvGraphicFramePr>
        <p:xfrm>
          <a:off x="179513" y="260648"/>
          <a:ext cx="8784975" cy="2448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995"/>
                <a:gridCol w="1756995"/>
                <a:gridCol w="1756995"/>
                <a:gridCol w="1756995"/>
                <a:gridCol w="1756995"/>
              </a:tblGrid>
              <a:tr h="489654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Серии опытов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Сроки наблюдения в сутках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05064"/>
            <a:ext cx="8610600" cy="19442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0"/>
            <a:ext cx="8755052" cy="83671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14 суток костная аутопластика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81444" y="1988840"/>
            <a:ext cx="8683044" cy="720080"/>
          </a:xfrm>
        </p:spPr>
        <p:txBody>
          <a:bodyPr>
            <a:normAutofit/>
          </a:bodyPr>
          <a:lstStyle/>
          <a:p>
            <a:pPr marL="0" indent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211961" y="188640"/>
            <a:ext cx="4725306" cy="28803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95554" y="3284984"/>
            <a:ext cx="8741712" cy="331236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400" dirty="0" smtClean="0"/>
              <a:t>30 суток костная аутопластика</a:t>
            </a:r>
            <a:endParaRPr lang="ru-RU" sz="2400" dirty="0"/>
          </a:p>
        </p:txBody>
      </p:sp>
      <p:pic>
        <p:nvPicPr>
          <p:cNvPr id="7" name="Содержимое 8" descr="C:\Documents and Settings\твой мозг гавно\Рабочий стол\костный тр-т гистол\костный тр-т  фото\9c14д216 10.BMP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7424" y="671918"/>
            <a:ext cx="32403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9" descr="C:\Documents and Settings\твой мозг гавно\Рабочий стол\костный тр-т гистол\костный тр-т  фото\9c14д 217 40.B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71918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твой мозг гавно\Рабочий стол\костный тр-т гистол\костный тр-т  фото\9с30д92 40.BMP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9271" y="4149080"/>
            <a:ext cx="325640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3" descr="C:\Documents and Settings\твой мозг гавно\Рабочий стол\костный тр-т гистол\костный тр-т  фото\9с30д92 10.B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149080"/>
            <a:ext cx="3456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860032" y="3212976"/>
            <a:ext cx="4131568" cy="345638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 месяцев </a:t>
            </a:r>
            <a:r>
              <a:rPr lang="ru-RU" dirty="0"/>
              <a:t>к</a:t>
            </a:r>
            <a:r>
              <a:rPr lang="ru-RU" dirty="0" smtClean="0"/>
              <a:t>остная аутопластика</a:t>
            </a:r>
            <a:endParaRPr lang="ru-RU" dirty="0"/>
          </a:p>
        </p:txBody>
      </p:sp>
      <p:pic>
        <p:nvPicPr>
          <p:cNvPr id="7" name="Рисунок 6" descr="C:\Documents and Settings\твой мозг гавно\Рабочий стол\костный тр-т гистол\костный тр-т  фото\9с120 254а 10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3888432" cy="323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твой мозг гавно\Рабочий стол\костный тр-т гистол\костный тр-т  фото\9с120д254а 40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564903"/>
            <a:ext cx="3528392" cy="323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0/09/xmldsig#rsa-sha1"/>
    <Reference URI="#idPackageObject" Type="http://www.w3.org/2000/09/xmldsig#Object">
      <DigestMethod Algorithm="http://www.w3.org/2000/09/xmldsig#sha1"/>
      <DigestValue>98jntuk4M3ZEibl+/OOvlHBzH1E=</DigestValue>
    </Reference>
    <Reference URI="#idOfficeObject" Type="http://www.w3.org/2000/09/xmldsig#Object">
      <DigestMethod Algorithm="http://www.w3.org/2000/09/xmldsig#sha1"/>
      <DigestValue>Ka+xctA/vZxmAt+exAsFbPDBBJc=</DigestValue>
    </Reference>
    <Reference URI="#idSignedProperties" Type="http://uri.etsi.org/01903#SignedProperties">
      <Transforms>
        <Transform Algorithm="http://www.w3.org/TR/2001/REC-xml-c14n-20010315"/>
      </Transforms>
      <DigestMethod Algorithm="http://www.w3.org/2000/09/xmldsig#sha1"/>
      <DigestValue>CVVQrpm8bw/tmtzxyy1m96+wr/Y=</DigestValue>
    </Reference>
  </SignedInfo>
  <SignatureValue>KI7fPRPfCWm1VqFtk1I8MErdQEvj06eL0TWai0VuCWMSxhW6DWOW601uJYfzrhifp21dQ5tDyOmK
0+p8q5OK3baU8+3fHk7JUFT5RHzphnGl7rU3YOEILgQpju5V8ykijVQXXNNo9YAb6NqSZDLe957N
GXYrYPNJzRdnaxjIFlc=</SignatureValue>
  <KeyInfo>
    <X509Data>
      <X509Certificate>MIICgDCCAemgAwIBAgIQXVDiIjrhMZBNLXWLtdyBkTANBgkqhkiG9w0BAQUFADB2MRkwFwYDVQQD
HhAEGgQwBDwEPwRDBEIENQRAMSUwIwYJKoZIhvcNAQkBFhZNYXJrb3ZpNGVua29AeWFuZGV4LnJ1
MSEwHwYDVQQKHhgEHAQwBEAEOgQ+BDIEOARHBDUEPQQ6BD4xDzANBgNVBAceBgQhBB8EMTAeFw0x
MjA3MDYxNjE0NTJaFw0xMzA3MDYyMjE0NTJaMHYxGTAXBgNVBAMeEAQaBDAEPAQ/BEMEQgQ1BEAx
JTAjBgkqhkiG9w0BCQEWFk1hcmtvdmk0ZW5rb0B5YW5kZXgucnUxITAfBgNVBAoeGAQcBDAEQAQ6
BD4EMgQ4BEcENQQ9BDoEPjEPMA0GA1UEBx4GBCEEHwQxMIGfMA0GCSqGSIb3DQEBAQUAA4GNADCB
iQKBgQCfHQeiW2/9BjE7Z9XRCupV0ogcvlyTOY38y8EvE+GGRTS1CI/7RY+VbBua4xSHAGbznm3C
aOslRKx6H+x+BFerUX3xZVh3Pwdn59zCieWJAAbeOd38xcuXFREVjMJqbU4/r1vmWtjPWyJz7IMC
emWAKc2X4C/Yvj66KqI5w3o2GQIDAQABow8wDTALBgNVHQ8EBAMCBsAwDQYJKoZIhvcNAQEFBQAD
gYEALaSOFTkNnL3T7i9RgHwuJbyUxpW149QdY4cboDC6M2Rh8AtkfftjLR/xx5+Tkx36uHFDrmw8
FcmXdI/heChY26jHlytvGhVByaFR0tcT0kIWG6ObwGbmQ/C1NAHQmG6E7DV45WijMqQ9h/P8anuk
4Ecxj2z2rH6gW50HmeNjojs=</X509Certificate>
    </X509Data>
  </KeyInfo>
  <Object xmlns:mdssi="http://schemas.openxmlformats.org/package/2006/digital-signature" Id="idPackageObject">
    <Manifest>
      <Reference URI="/ppt/theme/themeOverride1.xml?ContentType=application/vnd.openxmlformats-officedocument.themeOverride+xml">
        <DigestMethod Algorithm="http://www.w3.org/2000/09/xmldsig#sha1"/>
        <DigestValue>cxqg2WYc5KEnGrKxVYD0LjWqJV4=</DigestValue>
      </Reference>
      <Reference URI="/ppt/media/image8.jpeg?ContentType=image/jpeg">
        <DigestMethod Algorithm="http://www.w3.org/2000/09/xmldsig#sha1"/>
        <DigestValue>aIE8xismI+ZZqzSjwTdBiXTIkmI=</DigestValue>
      </Reference>
      <Reference URI="/ppt/slideLayouts/slideLayout8.xml?ContentType=application/vnd.openxmlformats-officedocument.presentationml.slideLayout+xml">
        <DigestMethod Algorithm="http://www.w3.org/2000/09/xmldsig#sha1"/>
        <DigestValue>WS9IC7Db1hyLSFVH6AKfDSZrMT4=</DigestValue>
      </Reference>
      <Reference URI="/ppt/media/image9.jpeg?ContentType=image/jpeg">
        <DigestMethod Algorithm="http://www.w3.org/2000/09/xmldsig#sha1"/>
        <DigestValue>3V4Q3fZ7Kde6XMHo4K3/2hOKVv8=</DigestValue>
      </Reference>
      <Reference URI="/ppt/slideLayouts/slideLayout9.xml?ContentType=application/vnd.openxmlformats-officedocument.presentationml.slideLayout+xml">
        <DigestMethod Algorithm="http://www.w3.org/2000/09/xmldsig#sha1"/>
        <DigestValue>++7m/LrKGKqip+mlybXX6ott9ak=</DigestValue>
      </Reference>
      <Reference URI="/ppt/media/image15.png?ContentType=image/png">
        <DigestMethod Algorithm="http://www.w3.org/2000/09/xmldsig#sha1"/>
        <DigestValue>hs8BhDn8zCf2qZG/Hds5rhsHuoo=</DigestValue>
      </Reference>
      <Reference URI="/ppt/slideLayouts/slideLayout10.xml?ContentType=application/vnd.openxmlformats-officedocument.presentationml.slideLayout+xml">
        <DigestMethod Algorithm="http://www.w3.org/2000/09/xmldsig#sha1"/>
        <DigestValue>B2yXnm+HLsz1uyV7fl/ycLm7aBc=</DigestValue>
      </Reference>
      <Reference URI="/ppt/media/image14.png?ContentType=image/png">
        <DigestMethod Algorithm="http://www.w3.org/2000/09/xmldsig#sha1"/>
        <DigestValue>znb+8OcPYb7neLPr4eenN2CLYYU=</DigestValue>
      </Reference>
      <Reference URI="/ppt/slideLayouts/slideLayout1.xml?ContentType=application/vnd.openxmlformats-officedocument.presentationml.slideLayout+xml">
        <DigestMethod Algorithm="http://www.w3.org/2000/09/xmldsig#sha1"/>
        <DigestValue>hMU4VBY4y5YbLTAzALEB7ODJ6k0=</DigestValue>
      </Reference>
      <Reference URI="/ppt/media/image7.jpeg?ContentType=image/jpeg">
        <DigestMethod Algorithm="http://www.w3.org/2000/09/xmldsig#sha1"/>
        <DigestValue>xknkc5cG2p5PNoc1/n6lDBmQzMs=</DigestValue>
      </Reference>
      <Reference URI="/ppt/slideLayouts/slideLayout2.xml?ContentType=application/vnd.openxmlformats-officedocument.presentationml.slideLayout+xml">
        <DigestMethod Algorithm="http://www.w3.org/2000/09/xmldsig#sha1"/>
        <DigestValue>yOCEyxWX2f8+bzQ1Xbc3N81W/bg=</DigestValue>
      </Reference>
      <Reference URI="/ppt/slideLayouts/slideLayout5.xml?ContentType=application/vnd.openxmlformats-officedocument.presentationml.slideLayout+xml">
        <DigestMethod Algorithm="http://www.w3.org/2000/09/xmldsig#sha1"/>
        <DigestValue>DsU7+gBtz5Cj3H62acyWQtnAW+E=</DigestValue>
      </Reference>
      <Reference URI="/ppt/media/image3.jpeg?ContentType=image/jpeg">
        <DigestMethod Algorithm="http://www.w3.org/2000/09/xmldsig#sha1"/>
        <DigestValue>VjtWx6IOEmrYAz37FamTyXbjQ4M=</DigestValue>
      </Reference>
      <Reference URI="/ppt/slideLayouts/slideLayout4.xml?ContentType=application/vnd.openxmlformats-officedocument.presentationml.slideLayout+xml">
        <DigestMethod Algorithm="http://www.w3.org/2000/09/xmldsig#sha1"/>
        <DigestValue>3l5v3hWWg2yLT0NdwFR8grwXJbQ=</DigestValue>
      </Reference>
      <Reference URI="/ppt/media/image2.jpeg?ContentType=image/jpeg">
        <DigestMethod Algorithm="http://www.w3.org/2000/09/xmldsig#sha1"/>
        <DigestValue>9cXBC2hhou11cCH7V9sAmAXJtxc=</DigestValue>
      </Reference>
      <Reference URI="/ppt/slideLayouts/slideLayout3.xml?ContentType=application/vnd.openxmlformats-officedocument.presentationml.slideLayout+xml">
        <DigestMethod Algorithm="http://www.w3.org/2000/09/xmldsig#sha1"/>
        <DigestValue>Z9xy/lYCXwCWjBOVs12hKSMEj3Y=</DigestValue>
      </Reference>
      <Reference URI="/ppt/theme/theme3.xml?ContentType=application/vnd.openxmlformats-officedocument.theme+xml">
        <DigestMethod Algorithm="http://www.w3.org/2000/09/xmldsig#sha1"/>
        <DigestValue>4jSCbrOTSpxBVuzQhwFZptzEQ1s=</DigestValue>
      </Reference>
      <Reference URI="/ppt/notesSlides/notesSlide2.xml?ContentType=application/vnd.openxmlformats-officedocument.presentationml.notesSlide+xml">
        <DigestMethod Algorithm="http://www.w3.org/2000/09/xmldsig#sha1"/>
        <DigestValue>xZDhOK4HcsPSsAIIXjhvJsydmtI=</DigestValue>
      </Reference>
      <Reference URI="/ppt/media/image13.jpeg?ContentType=image/jpeg">
        <DigestMethod Algorithm="http://www.w3.org/2000/09/xmldsig#sha1"/>
        <DigestValue>a1A6cj0WvGHEFiLmwGdUtQVMhBw=</DigestValue>
      </Reference>
      <Reference URI="/ppt/notesSlides/notesSlide1.xml?ContentType=application/vnd.openxmlformats-officedocument.presentationml.notesSlide+xml">
        <DigestMethod Algorithm="http://www.w3.org/2000/09/xmldsig#sha1"/>
        <DigestValue>/5+DfHtxZ8Zj6QOP4yUobtTf1p4=</DigestValue>
      </Reference>
      <Reference URI="/ppt/notesSlides/notesSlide18.xml?ContentType=application/vnd.openxmlformats-officedocument.presentationml.notesSlide+xml">
        <DigestMethod Algorithm="http://www.w3.org/2000/09/xmldsig#sha1"/>
        <DigestValue>+/qXNPeAhNTzb8uet3orqNHB9EE=</DigestValue>
      </Reference>
      <Reference URI="/ppt/media/image27.png?ContentType=image/png">
        <DigestMethod Algorithm="http://www.w3.org/2000/09/xmldsig#sha1"/>
        <DigestValue>G2JHwUDgkDG6jRmsUHzmBmCIdPc=</DigestValue>
      </Reference>
      <Reference URI="/ppt/notesSlides/notesSlide20.xml?ContentType=application/vnd.openxmlformats-officedocument.presentationml.notesSlide+xml">
        <DigestMethod Algorithm="http://www.w3.org/2000/09/xmldsig#sha1"/>
        <DigestValue>SEnRFkGGOzUNKkQaaePbRxTOenE=</DigestValue>
      </Reference>
      <Reference URI="/ppt/media/image46.jpeg?ContentType=image/jpeg">
        <DigestMethod Algorithm="http://www.w3.org/2000/09/xmldsig#sha1"/>
        <DigestValue>+HbGGz2xEdqCTU0MkWRpr6wdu2A=</DigestValue>
      </Reference>
      <Reference URI="/ppt/slideMasters/slideMaster1.xml?ContentType=application/vnd.openxmlformats-officedocument.presentationml.slideMaster+xml">
        <DigestMethod Algorithm="http://www.w3.org/2000/09/xmldsig#sha1"/>
        <DigestValue>wtZvzsZPtsap98B0k9X1WLA1Kro=</DigestValue>
      </Reference>
      <Reference URI="/ppt/media/image45.png?ContentType=image/png">
        <DigestMethod Algorithm="http://www.w3.org/2000/09/xmldsig#sha1"/>
        <DigestValue>vub80U4m7NiRjutwJ3jw13FnxTs=</DigestValue>
      </Reference>
      <Reference URI="/ppt/media/image26.png?ContentType=image/png">
        <DigestMethod Algorithm="http://www.w3.org/2000/09/xmldsig#sha1"/>
        <DigestValue>sPHbUFYXeEIRy8qKjIEbO8tgXa0=</DigestValue>
      </Reference>
      <Reference URI="/ppt/notesSlides/notesSlide17.xml?ContentType=application/vnd.openxmlformats-officedocument.presentationml.notesSlide+xml">
        <DigestMethod Algorithm="http://www.w3.org/2000/09/xmldsig#sha1"/>
        <DigestValue>Uds2hAZbiEC4k662yn4aIxaez5U=</DigestValue>
      </Reference>
      <Reference URI="/ppt/media/image25.png?ContentType=image/png">
        <DigestMethod Algorithm="http://www.w3.org/2000/09/xmldsig#sha1"/>
        <DigestValue>FHPOmJIYl940HqDsDr9H4Xi2t6U=</DigestValue>
      </Reference>
      <Reference URI="/ppt/media/image12.png?ContentType=image/png">
        <DigestMethod Algorithm="http://www.w3.org/2000/09/xmldsig#sha1"/>
        <DigestValue>0b5YnkW6vDYlLP6qDo0pPx0Pp0s=</DigestValue>
      </Reference>
      <Reference URI="/ppt/slideLayouts/slideLayout11.xml?ContentType=application/vnd.openxmlformats-officedocument.presentationml.slideLayout+xml">
        <DigestMethod Algorithm="http://www.w3.org/2000/09/xmldsig#sha1"/>
        <DigestValue>oKdf4T6v/ZgAHmvBPOnCJIBzONI=</DigestValue>
      </Reference>
      <Reference URI="/ppt/media/image11.png?ContentType=image/png">
        <DigestMethod Algorithm="http://www.w3.org/2000/09/xmldsig#sha1"/>
        <DigestValue>nOgTNPRsTeFayVH5fJB8bR4dXb4=</DigestValue>
      </Reference>
      <Reference URI="/ppt/notesSlides/notesSlide14.xml?ContentType=application/vnd.openxmlformats-officedocument.presentationml.notesSlide+xml">
        <DigestMethod Algorithm="http://www.w3.org/2000/09/xmldsig#sha1"/>
        <DigestValue>cRTdCKQyw1wCE5nbNHkMnnRWzKQ=</DigestValue>
      </Reference>
      <Reference URI="/ppt/media/image10.png?ContentType=image/png">
        <DigestMethod Algorithm="http://www.w3.org/2000/09/xmldsig#sha1"/>
        <DigestValue>sI3+ERnh0amRSvL6M67w/1j78jw=</DigestValue>
      </Reference>
      <Reference URI="/ppt/notesSlides/notesSlide16.xml?ContentType=application/vnd.openxmlformats-officedocument.presentationml.notesSlide+xml">
        <DigestMethod Algorithm="http://www.w3.org/2000/09/xmldsig#sha1"/>
        <DigestValue>ebOU13vKDXawhqbSdwMHQwtGnxk=</DigestValue>
      </Reference>
      <Reference URI="/ppt/tableStyles.xml?ContentType=application/vnd.openxmlformats-officedocument.presentationml.tableStyles+xml">
        <DigestMethod Algorithm="http://www.w3.org/2000/09/xmldsig#sha1"/>
        <DigestValue>6deRrYNBNGlhN6IQrrRot2axoSk=</DigestValue>
      </Reference>
      <Reference URI="/ppt/slideLayouts/slideLayout6.xml?ContentType=application/vnd.openxmlformats-officedocument.presentationml.slideLayout+xml">
        <DigestMethod Algorithm="http://www.w3.org/2000/09/xmldsig#sha1"/>
        <DigestValue>UWNBxIhWTwThHHhUCqLiTQ5m2v4=</DigestValue>
      </Reference>
      <Reference URI="/ppt/media/image4.jpeg?ContentType=image/jpeg">
        <DigestMethod Algorithm="http://www.w3.org/2000/09/xmldsig#sha1"/>
        <DigestValue>nZ0B0gZipN2E2qww4ikNWgeAk+k=</DigestValue>
      </Reference>
      <Reference URI="/ppt/theme/themeOverride2.xml?ContentType=application/vnd.openxmlformats-officedocument.themeOverride+xml">
        <DigestMethod Algorithm="http://www.w3.org/2000/09/xmldsig#sha1"/>
        <DigestValue>cxqg2WYc5KEnGrKxVYD0LjWqJV4=</DigestValue>
      </Reference>
      <Reference URI="/ppt/notesMasters/notesMaster1.xml?ContentType=application/vnd.openxmlformats-officedocument.presentationml.notesMaster+xml">
        <DigestMethod Algorithm="http://www.w3.org/2000/09/xmldsig#sha1"/>
        <DigestValue>m7molWJqOQ7XBgMkDGZ4YD8SQX4=</DigestValue>
      </Reference>
      <Reference URI="/ppt/media/image24.jpeg?ContentType=image/jpeg">
        <DigestMethod Algorithm="http://www.w3.org/2000/09/xmldsig#sha1"/>
        <DigestValue>9ZxLpADpdAUxFog/RFOebME5REk=</DigestValue>
      </Reference>
      <Reference URI="/ppt/handoutMasters/handoutMaster1.xml?ContentType=application/vnd.openxmlformats-officedocument.presentationml.handoutMaster+xml">
        <DigestMethod Algorithm="http://www.w3.org/2000/09/xmldsig#sha1"/>
        <DigestValue>PiRVF+EsSr8uO1Kg6o3PciTgw4s=</DigestValue>
      </Reference>
      <Reference URI="/ppt/media/image23.jpeg?ContentType=image/jpeg">
        <DigestMethod Algorithm="http://www.w3.org/2000/09/xmldsig#sha1"/>
        <DigestValue>4cLj7G+OMC5Gq6WXt24e9hcTkB4=</DigestValue>
      </Reference>
      <Reference URI="/ppt/notesSlides/notesSlide7.xml?ContentType=application/vnd.openxmlformats-officedocument.presentationml.notesSlide+xml">
        <DigestMethod Algorithm="http://www.w3.org/2000/09/xmldsig#sha1"/>
        <DigestValue>44fq5S+TvydUC9CEa8OCGBwBz8s=</DigestValue>
      </Reference>
      <Reference URI="/ppt/media/image41.jpeg?ContentType=image/jpeg">
        <DigestMethod Algorithm="http://www.w3.org/2000/09/xmldsig#sha1"/>
        <DigestValue>9Gt/KbwiPa7LiVs/lk9ZS5hWD3g=</DigestValue>
      </Reference>
      <Reference URI="/ppt/theme/theme1.xml?ContentType=application/vnd.openxmlformats-officedocument.theme+xml">
        <DigestMethod Algorithm="http://www.w3.org/2000/09/xmldsig#sha1"/>
        <DigestValue>MRH/aFGa45AV5RpRyETeMOJHFdU=</DigestValue>
      </Reference>
      <Reference URI="/ppt/charts/chart4.xml?ContentType=application/vnd.openxmlformats-officedocument.drawingml.chart+xml">
        <DigestMethod Algorithm="http://www.w3.org/2000/09/xmldsig#sha1"/>
        <DigestValue>wQcmTu5itVrOYLEqejOgwXpBbBY=</DigestValue>
      </Reference>
      <Reference URI="/ppt/embeddings/_____Microsoft_Excel1.xlsx?ContentType=application/vnd.openxmlformats-officedocument.spreadsheetml.sheet">
        <DigestMethod Algorithm="http://www.w3.org/2000/09/xmldsig#sha1"/>
        <DigestValue>o2p3UG1WYtgVqO9iKf6v1AfN19c=</DigestValue>
      </Reference>
      <Reference URI="/ppt/media/image19.emf?ContentType=image/x-emf">
        <DigestMethod Algorithm="http://www.w3.org/2000/09/xmldsig#sha1"/>
        <DigestValue>QQmOP/HPH3U+C0rBoz9gmFH6MrI=</DigestValue>
      </Reference>
      <Reference URI="/ppt/charts/chart2.xml?ContentType=application/vnd.openxmlformats-officedocument.drawingml.chart+xml">
        <DigestMethod Algorithm="http://www.w3.org/2000/09/xmldsig#sha1"/>
        <DigestValue>cfD2KgPV2i9i3mK1YS4FiRWlDhw=</DigestValue>
      </Reference>
      <Reference URI="/ppt/embeddings/_____Microsoft_Excel2.xlsx?ContentType=application/vnd.openxmlformats-officedocument.spreadsheetml.sheet">
        <DigestMethod Algorithm="http://www.w3.org/2000/09/xmldsig#sha1"/>
        <DigestValue>VjhjNpWKWoanUH/LRv7Whro24kI=</DigestValue>
      </Reference>
      <Reference URI="/ppt/embeddings/_____Microsoft_Excel3.xlsx?ContentType=application/vnd.openxmlformats-officedocument.spreadsheetml.sheet">
        <DigestMethod Algorithm="http://www.w3.org/2000/09/xmldsig#sha1"/>
        <DigestValue>zJHZEgSe0O/peP5MfozEzJ6H5Nk=</DigestValue>
      </Reference>
      <Reference URI="/ppt/charts/chart3.xml?ContentType=application/vnd.openxmlformats-officedocument.drawingml.chart+xml">
        <DigestMethod Algorithm="http://www.w3.org/2000/09/xmldsig#sha1"/>
        <DigestValue>vtIgAHBwx/sS0iF988O4HrSVVGI=</DigestValue>
      </Reference>
      <Reference URI="/ppt/media/image22.jpeg?ContentType=image/jpeg">
        <DigestMethod Algorithm="http://www.w3.org/2000/09/xmldsig#sha1"/>
        <DigestValue>X2eaBkchdd5TNnsCw3YnjbwCzJU=</DigestValue>
      </Reference>
      <Reference URI="/ppt/notesSlides/notesSlide6.xml?ContentType=application/vnd.openxmlformats-officedocument.presentationml.notesSlide+xml">
        <DigestMethod Algorithm="http://www.w3.org/2000/09/xmldsig#sha1"/>
        <DigestValue>6Jmya8YZ3L45gpp2A60IIswa2ss=</DigestValue>
      </Reference>
      <Reference URI="/ppt/media/image21.jpeg?ContentType=image/jpeg">
        <DigestMethod Algorithm="http://www.w3.org/2000/09/xmldsig#sha1"/>
        <DigestValue>nhLsyCKzm94DBVLvBwAc0Brp7GE=</DigestValue>
      </Reference>
      <Reference URI="/ppt/media/image16.emf?ContentType=image/x-emf">
        <DigestMethod Algorithm="http://www.w3.org/2000/09/xmldsig#sha1"/>
        <DigestValue>PevQsiurifzvMwIpVlG5N/i42oM=</DigestValue>
      </Reference>
      <Reference URI="/ppt/notesSlides/notesSlide3.xml?ContentType=application/vnd.openxmlformats-officedocument.presentationml.notesSlide+xml">
        <DigestMethod Algorithm="http://www.w3.org/2000/09/xmldsig#sha1"/>
        <DigestValue>XVmkZmo9ZotFJFxxe6SlBWvNon4=</DigestValue>
      </Reference>
      <Reference URI="/ppt/media/image6.jpeg?ContentType=image/jpeg">
        <DigestMethod Algorithm="http://www.w3.org/2000/09/xmldsig#sha1"/>
        <DigestValue>vpfMmX9qpu8ofdxeYdCltH91lUs=</DigestValue>
      </Reference>
      <Reference URI="/ppt/notesSlides/notesSlide4.xml?ContentType=application/vnd.openxmlformats-officedocument.presentationml.notesSlide+xml">
        <DigestMethod Algorithm="http://www.w3.org/2000/09/xmldsig#sha1"/>
        <DigestValue>Tmq5Hq3m+Rb/AbYP6Kf+4v/s1JE=</DigestValue>
      </Reference>
      <Reference URI="/ppt/media/image5.jpeg?ContentType=image/jpeg">
        <DigestMethod Algorithm="http://www.w3.org/2000/09/xmldsig#sha1"/>
        <DigestValue>yzcf11IRFgYI6Ft3qDxMbKDSFBo=</DigestValue>
      </Reference>
      <Reference URI="/ppt/slideLayouts/slideLayout7.xml?ContentType=application/vnd.openxmlformats-officedocument.presentationml.slideLayout+xml">
        <DigestMethod Algorithm="http://www.w3.org/2000/09/xmldsig#sha1"/>
        <DigestValue>4GS8KBwuZDFl0pkksjtM8cY0Zek=</DigestValue>
      </Reference>
      <Reference URI="/ppt/notesSlides/notesSlide8.xml?ContentType=application/vnd.openxmlformats-officedocument.presentationml.notesSlide+xml">
        <DigestMethod Algorithm="http://www.w3.org/2000/09/xmldsig#sha1"/>
        <DigestValue>ZhBTLVHoGzQqIGLFhVR5jVv4wHU=</DigestValue>
      </Reference>
      <Reference URI="/ppt/media/image17.emf?ContentType=image/x-emf">
        <DigestMethod Algorithm="http://www.w3.org/2000/09/xmldsig#sha1"/>
        <DigestValue>zDMqxL9Kv7uF/cAJhZWyKdqIJ4A=</DigestValue>
      </Reference>
      <Reference URI="/ppt/notesSlides/notesSlide9.xml?ContentType=application/vnd.openxmlformats-officedocument.presentationml.notesSlide+xml">
        <DigestMethod Algorithm="http://www.w3.org/2000/09/xmldsig#sha1"/>
        <DigestValue>ZoiRjWSVbr9RdE+ZZbEHDts/gNM=</DigestValue>
      </Reference>
      <Reference URI="/ppt/notesSlides/notesSlide5.xml?ContentType=application/vnd.openxmlformats-officedocument.presentationml.notesSlide+xml">
        <DigestMethod Algorithm="http://www.w3.org/2000/09/xmldsig#sha1"/>
        <DigestValue>ct3bkwWoIFD5IF6c47qW7PNo1GE=</DigestValue>
      </Reference>
      <Reference URI="/ppt/media/image20.jpeg?ContentType=image/jpeg">
        <DigestMethod Algorithm="http://www.w3.org/2000/09/xmldsig#sha1"/>
        <DigestValue>ogIpBbQkJ23niKoV2R2vRWzBubg=</DigestValue>
      </Reference>
      <Reference URI="/ppt/notesSlides/notesSlide11.xml?ContentType=application/vnd.openxmlformats-officedocument.presentationml.notesSlide+xml">
        <DigestMethod Algorithm="http://www.w3.org/2000/09/xmldsig#sha1"/>
        <DigestValue>IlQUwlY72M4KranV+t6repRccQc=</DigestValue>
      </Reference>
      <Reference URI="/ppt/embeddings/_____Microsoft_Excel4.xlsx?ContentType=application/vnd.openxmlformats-officedocument.spreadsheetml.sheet">
        <DigestMethod Algorithm="http://www.w3.org/2000/09/xmldsig#sha1"/>
        <DigestValue>9ew3qX3NAV4mHVPsKTeSP/YtZTA=</DigestValue>
      </Reference>
      <Reference URI="/ppt/notesSlides/notesSlide10.xml?ContentType=application/vnd.openxmlformats-officedocument.presentationml.notesSlide+xml">
        <DigestMethod Algorithm="http://www.w3.org/2000/09/xmldsig#sha1"/>
        <DigestValue>U1xWyvCa9AaEUNd0Bh25V1WdQ+s=</DigestValue>
      </Reference>
      <Reference URI="/ppt/media/image18.emf?ContentType=image/x-emf">
        <DigestMethod Algorithm="http://www.w3.org/2000/09/xmldsig#sha1"/>
        <DigestValue>FvFZaS84RIXlCX0Fi7B/UahJOt4=</DigestValue>
      </Reference>
      <Reference URI="/ppt/notesSlides/notesSlide15.xml?ContentType=application/vnd.openxmlformats-officedocument.presentationml.notesSlide+xml">
        <DigestMethod Algorithm="http://www.w3.org/2000/09/xmldsig#sha1"/>
        <DigestValue>vXgMaahg3WkD85V4Y4wiPnKcNNs=</DigestValue>
      </Reference>
      <Reference URI="/ppt/media/image44.png?ContentType=image/png">
        <DigestMethod Algorithm="http://www.w3.org/2000/09/xmldsig#sha1"/>
        <DigestValue>dOWdpWzzFggTRfe00nHqV4D5VbU=</DigestValue>
      </Reference>
      <Reference URI="/ppt/notesSlides/notesSlide19.xml?ContentType=application/vnd.openxmlformats-officedocument.presentationml.notesSlide+xml">
        <DigestMethod Algorithm="http://www.w3.org/2000/09/xmldsig#sha1"/>
        <DigestValue>ZNaEbnr4r4fns8KUA55OKUrS4kA=</DigestValue>
      </Reference>
      <Reference URI="/ppt/slides/slide4.xml?ContentType=application/vnd.openxmlformats-officedocument.presentationml.slide+xml">
        <DigestMethod Algorithm="http://www.w3.org/2000/09/xmldsig#sha1"/>
        <DigestValue>i6gOz3rVujFL6fVBrus6Mppj204=</DigestValue>
      </Reference>
      <Reference URI="/ppt/charts/chart7.xml?ContentType=application/vnd.openxmlformats-officedocument.drawingml.chart+xml">
        <DigestMethod Algorithm="http://www.w3.org/2000/09/xmldsig#sha1"/>
        <DigestValue>cA9yneEWjKzIvCD8soHple2UsRI=</DigestValue>
      </Reference>
      <Reference URI="/ppt/slides/slide3.xml?ContentType=application/vnd.openxmlformats-officedocument.presentationml.slide+xml">
        <DigestMethod Algorithm="http://www.w3.org/2000/09/xmldsig#sha1"/>
        <DigestValue>PN8DZ4tFaa4ZQPKZaIn7AYtQaBY=</DigestValue>
      </Reference>
      <Reference URI="/ppt/slides/slide9.xml?ContentType=application/vnd.openxmlformats-officedocument.presentationml.slide+xml">
        <DigestMethod Algorithm="http://www.w3.org/2000/09/xmldsig#sha1"/>
        <DigestValue>kSeek1q7gE1VLQoNA4YnAs0c7MI=</DigestValue>
      </Reference>
      <Reference URI="/ppt/embeddings/_____Microsoft_Excel7.xlsx?ContentType=application/vnd.openxmlformats-officedocument.spreadsheetml.sheet">
        <DigestMethod Algorithm="http://www.w3.org/2000/09/xmldsig#sha1"/>
        <DigestValue>Cq30DeaMNLmcNdIxkYLXtSAYO4A=</DigestValue>
      </Reference>
      <Reference URI="/ppt/slides/slide10.xml?ContentType=application/vnd.openxmlformats-officedocument.presentationml.slide+xml">
        <DigestMethod Algorithm="http://www.w3.org/2000/09/xmldsig#sha1"/>
        <DigestValue>COXF5gnvWewn3Xetfr67ifV2lb0=</DigestValue>
      </Reference>
      <Reference URI="/ppt/embeddings/_____Microsoft_Excel6.xlsx?ContentType=application/vnd.openxmlformats-officedocument.spreadsheetml.sheet">
        <DigestMethod Algorithm="http://www.w3.org/2000/09/xmldsig#sha1"/>
        <DigestValue>0PPFAtedH9TSF0pX6iIuCFPifCM=</DigestValue>
      </Reference>
      <Reference URI="/ppt/slides/slide5.xml?ContentType=application/vnd.openxmlformats-officedocument.presentationml.slide+xml">
        <DigestMethod Algorithm="http://www.w3.org/2000/09/xmldsig#sha1"/>
        <DigestValue>RN41EX0bm9RP3mYxKZmzoHx6auo=</DigestValue>
      </Reference>
      <Reference URI="/ppt/media/image28.png?ContentType=image/png">
        <DigestMethod Algorithm="http://www.w3.org/2000/09/xmldsig#sha1"/>
        <DigestValue>lIWXD1KMhpDg0J+h8swkJdY+tKU=</DigestValue>
      </Reference>
      <Reference URI="/ppt/charts/chart1.xml?ContentType=application/vnd.openxmlformats-officedocument.drawingml.chart+xml">
        <DigestMethod Algorithm="http://www.w3.org/2000/09/xmldsig#sha1"/>
        <DigestValue>eoDcGsPh1ltFp8xfkSh2SChDb8Y=</DigestValue>
      </Reference>
      <Reference URI="/ppt/slides/slide8.xml?ContentType=application/vnd.openxmlformats-officedocument.presentationml.slide+xml">
        <DigestMethod Algorithm="http://www.w3.org/2000/09/xmldsig#sha1"/>
        <DigestValue>2njqekkEYcv8BM4OrpZFA5UiHbo=</DigestValue>
      </Reference>
      <Reference URI="/ppt/media/image30.jpeg?ContentType=image/jpeg">
        <DigestMethod Algorithm="http://www.w3.org/2000/09/xmldsig#sha1"/>
        <DigestValue>rlApeI64KC1xK2HFUYdaiO4LeEs=</DigestValue>
      </Reference>
      <Reference URI="/ppt/slides/slide7.xml?ContentType=application/vnd.openxmlformats-officedocument.presentationml.slide+xml">
        <DigestMethod Algorithm="http://www.w3.org/2000/09/xmldsig#sha1"/>
        <DigestValue>JRTnTF9XnMiF/DCEfrzLl9DADAM=</DigestValue>
      </Reference>
      <Reference URI="/ppt/media/image29.png?ContentType=image/png">
        <DigestMethod Algorithm="http://www.w3.org/2000/09/xmldsig#sha1"/>
        <DigestValue>4B4hDG+pF27kzGivnDzx0DvYJ38=</DigestValue>
      </Reference>
      <Reference URI="/ppt/slides/slide6.xml?ContentType=application/vnd.openxmlformats-officedocument.presentationml.slide+xml">
        <DigestMethod Algorithm="http://www.w3.org/2000/09/xmldsig#sha1"/>
        <DigestValue>DJNWGFKsEvrG/Ohy3bP6KcrPscw=</DigestValue>
      </Reference>
      <Reference URI="/ppt/media/image36.jpeg?ContentType=image/jpeg">
        <DigestMethod Algorithm="http://www.w3.org/2000/09/xmldsig#sha1"/>
        <DigestValue>RJLuCuqecp8lNszDAZAXaimfn2Q=</DigestValue>
      </Reference>
      <Reference URI="/ppt/slides/slide11.xml?ContentType=application/vnd.openxmlformats-officedocument.presentationml.slide+xml">
        <DigestMethod Algorithm="http://www.w3.org/2000/09/xmldsig#sha1"/>
        <DigestValue>6Vz6/JhKD/xNHfkK2J4UYtlNfZs=</DigestValue>
      </Reference>
      <Reference URI="/ppt/media/image35.png?ContentType=image/png">
        <DigestMethod Algorithm="http://www.w3.org/2000/09/xmldsig#sha1"/>
        <DigestValue>dcgUyHb1hofkEkq1Hkc2bkix1fk=</DigestValue>
      </Reference>
      <Reference URI="/ppt/theme/theme2.xml?ContentType=application/vnd.openxmlformats-officedocument.theme+xml">
        <DigestMethod Algorithm="http://www.w3.org/2000/09/xmldsig#sha1"/>
        <DigestValue>4jSCbrOTSpxBVuzQhwFZptzEQ1s=</DigestValue>
      </Reference>
      <Reference URI="/ppt/slides/slide12.xml?ContentType=application/vnd.openxmlformats-officedocument.presentationml.slide+xml">
        <DigestMethod Algorithm="http://www.w3.org/2000/09/xmldsig#sha1"/>
        <DigestValue>64HPR3xvAuoQGMkFoQXlndHpoAA=</DigestValue>
      </Reference>
      <Reference URI="/ppt/viewProps.xml?ContentType=application/vnd.openxmlformats-officedocument.presentationml.viewProps+xml">
        <DigestMethod Algorithm="http://www.w3.org/2000/09/xmldsig#sha1"/>
        <DigestValue>gaWdlSHQA47YUE5JBlbWTFxrrNw=</DigestValue>
      </Reference>
      <Reference URI="/ppt/slides/slide2.xml?ContentType=application/vnd.openxmlformats-officedocument.presentationml.slide+xml">
        <DigestMethod Algorithm="http://www.w3.org/2000/09/xmldsig#sha1"/>
        <DigestValue>mEFqMWLWp4/LB88JL/qdeOIlQ9I=</DigestValue>
      </Reference>
      <Reference URI="/ppt/presProps.xml?ContentType=application/vnd.openxmlformats-officedocument.presentationml.presProps+xml">
        <DigestMethod Algorithm="http://www.w3.org/2000/09/xmldsig#sha1"/>
        <DigestValue>fUmB/XQkKea4zJkIlXWsDufbUZQ=</DigestValue>
      </Reference>
      <Reference URI="/ppt/presentation.xml?ContentType=application/vnd.openxmlformats-officedocument.presentationml.presentation.main+xml">
        <DigestMethod Algorithm="http://www.w3.org/2000/09/xmldsig#sha1"/>
        <DigestValue>vXeP7ujkJRKLsSmd2QZf2sw09tg=</DigestValue>
      </Reference>
      <Reference URI="/ppt/slides/slide13.xml?ContentType=application/vnd.openxmlformats-officedocument.presentationml.slide+xml">
        <DigestMethod Algorithm="http://www.w3.org/2000/09/xmldsig#sha1"/>
        <DigestValue>dEtZEntuKmKiWnFMsI8YmSo2PxM=</DigestValue>
      </Reference>
      <Reference URI="/ppt/media/image31.png?ContentType=image/png">
        <DigestMethod Algorithm="http://www.w3.org/2000/09/xmldsig#sha1"/>
        <DigestValue>i0o6TszyPEdCrjKT9z+G1kdJMQQ=</DigestValue>
      </Reference>
      <Reference URI="/ppt/slides/slide14.xml?ContentType=application/vnd.openxmlformats-officedocument.presentationml.slide+xml">
        <DigestMethod Algorithm="http://www.w3.org/2000/09/xmldsig#sha1"/>
        <DigestValue>g33cofl+SCWrywmuYdQGxx9j4GU=</DigestValue>
      </Reference>
      <Reference URI="/ppt/slides/slide17.xml?ContentType=application/vnd.openxmlformats-officedocument.presentationml.slide+xml">
        <DigestMethod Algorithm="http://www.w3.org/2000/09/xmldsig#sha1"/>
        <DigestValue>5OoAD9xISzDoh6cKCf/tVSvhkrg=</DigestValue>
      </Reference>
      <Reference URI="/ppt/media/image34.png?ContentType=image/png">
        <DigestMethod Algorithm="http://www.w3.org/2000/09/xmldsig#sha1"/>
        <DigestValue>44Y3j4y6hTDeMCeseZmorcIt8WA=</DigestValue>
      </Reference>
      <Reference URI="/ppt/slides/slide16.xml?ContentType=application/vnd.openxmlformats-officedocument.presentationml.slide+xml">
        <DigestMethod Algorithm="http://www.w3.org/2000/09/xmldsig#sha1"/>
        <DigestValue>WvZt9ee0to/yjrh00HyNrts++cY=</DigestValue>
      </Reference>
      <Reference URI="/ppt/media/image33.jpeg?ContentType=image/jpeg">
        <DigestMethod Algorithm="http://www.w3.org/2000/09/xmldsig#sha1"/>
        <DigestValue>p/Y3b0dOaWUZyMV1OioQUGiCq6M=</DigestValue>
      </Reference>
      <Reference URI="/ppt/slides/slide1.xml?ContentType=application/vnd.openxmlformats-officedocument.presentationml.slide+xml">
        <DigestMethod Algorithm="http://www.w3.org/2000/09/xmldsig#sha1"/>
        <DigestValue>WZ+C1Ln4Pvu6woIHiM97G5yoOgM=</DigestValue>
      </Reference>
      <Reference URI="/ppt/media/image32.jpeg?ContentType=image/jpeg">
        <DigestMethod Algorithm="http://www.w3.org/2000/09/xmldsig#sha1"/>
        <DigestValue>NNS1ha4CzKaPQN5OdAYgV1yITFo=</DigestValue>
      </Reference>
      <Reference URI="/ppt/charts/chart5.xml?ContentType=application/vnd.openxmlformats-officedocument.drawingml.chart+xml">
        <DigestMethod Algorithm="http://www.w3.org/2000/09/xmldsig#sha1"/>
        <DigestValue>z+ktIxintgKeQT8Vs5haxcHgUP4=</DigestValue>
      </Reference>
      <Reference URI="/ppt/slides/slide18.xml?ContentType=application/vnd.openxmlformats-officedocument.presentationml.slide+xml">
        <DigestMethod Algorithm="http://www.w3.org/2000/09/xmldsig#sha1"/>
        <DigestValue>DpH4FzGnB8/jXhzD8gsXoSd/oK8=</DigestValue>
      </Reference>
      <Reference URI="/ppt/embeddings/_____Microsoft_Excel5.xlsx?ContentType=application/vnd.openxmlformats-officedocument.spreadsheetml.sheet">
        <DigestMethod Algorithm="http://www.w3.org/2000/09/xmldsig#sha1"/>
        <DigestValue>5JOREkjOv58cyBW7buM4/0HYXkQ=</DigestValue>
      </Reference>
      <Reference URI="/ppt/slides/slide23.xml?ContentType=application/vnd.openxmlformats-officedocument.presentationml.slide+xml">
        <DigestMethod Algorithm="http://www.w3.org/2000/09/xmldsig#sha1"/>
        <DigestValue>KsrhWJBUqqS8UqD2PQ86IquxEQc=</DigestValue>
      </Reference>
      <Reference URI="/ppt/media/image49.png?ContentType=image/png">
        <DigestMethod Algorithm="http://www.w3.org/2000/09/xmldsig#sha1"/>
        <DigestValue>8XyXHE7heg7q25oiEKXEYn1WHu8=</DigestValue>
      </Reference>
      <Reference URI="/ppt/slides/slide25.xml?ContentType=application/vnd.openxmlformats-officedocument.presentationml.slide+xml">
        <DigestMethod Algorithm="http://www.w3.org/2000/09/xmldsig#sha1"/>
        <DigestValue>c49Qqm0Ql5cMJPWKcXb/YeQggvQ=</DigestValue>
      </Reference>
      <Reference URI="/ppt/media/image1.jpeg?ContentType=image/jpeg">
        <DigestMethod Algorithm="http://www.w3.org/2000/09/xmldsig#sha1"/>
        <DigestValue>oOl6T/ZQ7+7TnqD4mW/knPAbmUc=</DigestValue>
      </Reference>
      <Reference URI="/ppt/slides/slide21.xml?ContentType=application/vnd.openxmlformats-officedocument.presentationml.slide+xml">
        <DigestMethod Algorithm="http://www.w3.org/2000/09/xmldsig#sha1"/>
        <DigestValue>66DIBj86nWOMFJO+4+FcPOoptcY=</DigestValue>
      </Reference>
      <Reference URI="/ppt/media/image53.png?ContentType=image/png">
        <DigestMethod Algorithm="http://www.w3.org/2000/09/xmldsig#sha1"/>
        <DigestValue>jeebOIF92jy7VY1p7AABt2VSJdQ=</DigestValue>
      </Reference>
      <Reference URI="/ppt/slides/slide27.xml?ContentType=application/vnd.openxmlformats-officedocument.presentationml.slide+xml">
        <DigestMethod Algorithm="http://www.w3.org/2000/09/xmldsig#sha1"/>
        <DigestValue>3q+oK+k3FmUK0c/MXYlU+XLCg+0=</DigestValue>
      </Reference>
      <Reference URI="/ppt/media/image48.jpeg?ContentType=image/jpeg">
        <DigestMethod Algorithm="http://www.w3.org/2000/09/xmldsig#sha1"/>
        <DigestValue>jaHSZ7A69G5zaJ8kuHoCJO+cPQU=</DigestValue>
      </Reference>
      <Reference URI="/ppt/slides/slide22.xml?ContentType=application/vnd.openxmlformats-officedocument.presentationml.slide+xml">
        <DigestMethod Algorithm="http://www.w3.org/2000/09/xmldsig#sha1"/>
        <DigestValue>FbASjqQJl2IHm7uejPHLlSEyYmc=</DigestValue>
      </Reference>
      <Reference URI="/ppt/media/image47.jpeg?ContentType=image/jpeg">
        <DigestMethod Algorithm="http://www.w3.org/2000/09/xmldsig#sha1"/>
        <DigestValue>L0hdj9mGqPms0mUUlplRA00DmGM=</DigestValue>
      </Reference>
      <Reference URI="/ppt/media/image43.png?ContentType=image/png">
        <DigestMethod Algorithm="http://www.w3.org/2000/09/xmldsig#sha1"/>
        <DigestValue>HgJw/BL/dt+KaKQMtGFyCspkE0E=</DigestValue>
      </Reference>
      <Reference URI="/ppt/notesSlides/notesSlide13.xml?ContentType=application/vnd.openxmlformats-officedocument.presentationml.notesSlide+xml">
        <DigestMethod Algorithm="http://www.w3.org/2000/09/xmldsig#sha1"/>
        <DigestValue>9VGJMc/yYetLDuwffRjrBdwOOAY=</DigestValue>
      </Reference>
      <Reference URI="/ppt/media/image42.png?ContentType=image/png">
        <DigestMethod Algorithm="http://www.w3.org/2000/09/xmldsig#sha1"/>
        <DigestValue>FHltoLWQkDohHwwx15xB6FGIcXo=</DigestValue>
      </Reference>
      <Reference URI="/ppt/notesSlides/notesSlide12.xml?ContentType=application/vnd.openxmlformats-officedocument.presentationml.notesSlide+xml">
        <DigestMethod Algorithm="http://www.w3.org/2000/09/xmldsig#sha1"/>
        <DigestValue>nOtUnMnUAQKJDH3mzXKC/DLs67s=</DigestValue>
      </Reference>
      <Reference URI="/ppt/media/image40.png?ContentType=image/png">
        <DigestMethod Algorithm="http://www.w3.org/2000/09/xmldsig#sha1"/>
        <DigestValue>xoiRz45FJsGIdoIYn1pThyrebRI=</DigestValue>
      </Reference>
      <Reference URI="/ppt/slides/slide24.xml?ContentType=application/vnd.openxmlformats-officedocument.presentationml.slide+xml">
        <DigestMethod Algorithm="http://www.w3.org/2000/09/xmldsig#sha1"/>
        <DigestValue>TyZmhmHy4MjWmGSR6D/7XlFB7lA=</DigestValue>
      </Reference>
      <Reference URI="/ppt/slides/slide15.xml?ContentType=application/vnd.openxmlformats-officedocument.presentationml.slide+xml">
        <DigestMethod Algorithm="http://www.w3.org/2000/09/xmldsig#sha1"/>
        <DigestValue>f/XdwawNCYtwtgtIj/Qgl1nNf6Q=</DigestValue>
      </Reference>
      <Reference URI="/ppt/media/image52.png?ContentType=image/png">
        <DigestMethod Algorithm="http://www.w3.org/2000/09/xmldsig#sha1"/>
        <DigestValue>ksOlX1R80BljkE2lh+HEXJ+6+i0=</DigestValue>
      </Reference>
      <Reference URI="/ppt/media/image51.png?ContentType=image/png">
        <DigestMethod Algorithm="http://www.w3.org/2000/09/xmldsig#sha1"/>
        <DigestValue>/RPiavVYE/arh4pMKIzZ77m04fE=</DigestValue>
      </Reference>
      <Reference URI="/ppt/media/image37.jpeg?ContentType=image/jpeg">
        <DigestMethod Algorithm="http://www.w3.org/2000/09/xmldsig#sha1"/>
        <DigestValue>tG4ju4A9xJ5nspWFexBienUgBlE=</DigestValue>
      </Reference>
      <Reference URI="/ppt/slides/slide28.xml?ContentType=application/vnd.openxmlformats-officedocument.presentationml.slide+xml">
        <DigestMethod Algorithm="http://www.w3.org/2000/09/xmldsig#sha1"/>
        <DigestValue>DGuJ/YiF1zDc4Jge5/wq3H4ijgA=</DigestValue>
      </Reference>
      <Reference URI="/ppt/charts/chart6.xml?ContentType=application/vnd.openxmlformats-officedocument.drawingml.chart+xml">
        <DigestMethod Algorithm="http://www.w3.org/2000/09/xmldsig#sha1"/>
        <DigestValue>kqqR7y3qLIgFMQaT2AItB3dyieg=</DigestValue>
      </Reference>
      <Reference URI="/ppt/slides/slide19.xml?ContentType=application/vnd.openxmlformats-officedocument.presentationml.slide+xml">
        <DigestMethod Algorithm="http://www.w3.org/2000/09/xmldsig#sha1"/>
        <DigestValue>V4DkHNQp+UBf0C9XOmIcm91W83k=</DigestValue>
      </Reference>
      <Reference URI="/ppt/slides/slide20.xml?ContentType=application/vnd.openxmlformats-officedocument.presentationml.slide+xml">
        <DigestMethod Algorithm="http://www.w3.org/2000/09/xmldsig#sha1"/>
        <DigestValue>sm29R7Ybj2sjbvfTznA/0qfNdjQ=</DigestValue>
      </Reference>
      <Reference URI="/ppt/slides/slide26.xml?ContentType=application/vnd.openxmlformats-officedocument.presentationml.slide+xml">
        <DigestMethod Algorithm="http://www.w3.org/2000/09/xmldsig#sha1"/>
        <DigestValue>HeITU1lZ/G8bCBZwHQyPlERLqyU=</DigestValue>
      </Reference>
      <Reference URI="/ppt/slides/slide29.xml?ContentType=application/vnd.openxmlformats-officedocument.presentationml.slide+xml">
        <DigestMethod Algorithm="http://www.w3.org/2000/09/xmldsig#sha1"/>
        <DigestValue>JGpV/4vHoCNrao4045jgSQ0XBmQ=</DigestValue>
      </Reference>
      <Reference URI="/ppt/slides/slide30.xml?ContentType=application/vnd.openxmlformats-officedocument.presentationml.slide+xml">
        <DigestMethod Algorithm="http://www.w3.org/2000/09/xmldsig#sha1"/>
        <DigestValue>DoJjWj++0AJZ7IP4pq4X+eTx3kg=</DigestValue>
      </Reference>
      <Reference URI="/ppt/slides/slide32.xml?ContentType=application/vnd.openxmlformats-officedocument.presentationml.slide+xml">
        <DigestMethod Algorithm="http://www.w3.org/2000/09/xmldsig#sha1"/>
        <DigestValue>gT5QbzymdrZjHexsyQEXfOiKGck=</DigestValue>
      </Reference>
      <Reference URI="/ppt/media/image38.jpeg?ContentType=image/jpeg">
        <DigestMethod Algorithm="http://www.w3.org/2000/09/xmldsig#sha1"/>
        <DigestValue>b8H0ip2Gc+MXTE1USfg8vnDWi3Q=</DigestValue>
      </Reference>
      <Reference URI="/ppt/media/image50.jpeg?ContentType=image/jpeg">
        <DigestMethod Algorithm="http://www.w3.org/2000/09/xmldsig#sha1"/>
        <DigestValue>bDF9U4svmc1YjHo7k0xq9KnBh9c=</DigestValue>
      </Reference>
      <Reference URI="/ppt/slides/slide31.xml?ContentType=application/vnd.openxmlformats-officedocument.presentationml.slide+xml">
        <DigestMethod Algorithm="http://www.w3.org/2000/09/xmldsig#sha1"/>
        <DigestValue>IlZpbsBNfhgGTpW1ECLPmiZcTNo=</DigestValue>
      </Reference>
      <Reference URI="/ppt/media/image39.jpeg?ContentType=image/jpeg">
        <DigestMethod Algorithm="http://www.w3.org/2000/09/xmldsig#sha1"/>
        <DigestValue>w3C7ZxOwV486+yZuks+3foYH+FQ=</DigestValue>
      </Reference>
      <Reference URI="/ppt/charts/_rels/chart7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z+/ri2QyzOzXGzsts0FgZXyZ8Uw=</DigestValue>
      </Reference>
      <Reference URI="/ppt/charts/_rels/chart5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cwyDJds61vXIr2RLh4A+P72Ew3Y=</DigestValue>
      </Reference>
      <Reference URI="/_rels/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zU3xVjYU7a1ax8o9OQBgdxm5bvU=</DigestValue>
      </Reference>
      <Reference URI="/ppt/charts/_rels/chart6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6xhp56Lpo70+tcSBgOM3UKa0+n4=</DigestValue>
      </Reference>
      <Reference URI="/ppt/slideLayouts/_rels/slideLayout5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charts/_rels/chart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kqCQBIoRenBCnv9Gwfe9V2LuH/s=</DigestValue>
      </Reference>
      <Reference URI="/ppt/slides/_rels/slide2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yqNvOjPTrJ1GdowzZSFIqnWe9GE=</DigestValue>
      </Reference>
      <Reference URI="/ppt/slideLayouts/_rels/slideLayout10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7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6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4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3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8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s/_rels/slide3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PSQvW4IqAk287l9FutfGskP+XBc=</DigestValue>
      </Reference>
      <Reference URI="/ppt/slides/_rels/slide3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PSQvW4IqAk287l9FutfGskP+XBc=</DigestValue>
      </Reference>
      <Reference URI="/ppt/charts/_rels/chart3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sab+TBQIetOe0p9q+F4G7sgU4tI=</DigestValue>
      </Reference>
      <Reference URI="/ppt/theme/_rels/theme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1BBpj2jAlVTMOUsDXEcb09MQuQQ=</DigestValue>
      </Reference>
      <Reference URI="/ppt/notesMasters/_rels/notesMaster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UK+aZXLskzfb720BpdJb+pH62O8=</DigestValue>
      </Reference>
      <Reference URI="/ppt/slideLayouts/_rels/slideLayout9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handoutMasters/_rels/handoutMaster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OdhT0K1k8Q08a7bRarF9Zp2L0MQ=</DigestValue>
      </Reference>
      <Reference URI="/ppt/slideLayouts/_rels/slideLayout1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ClewwsyHsbKKGGByzGhflB1yGDM=</DigestValue>
      </Reference>
      <Reference URI="/ppt/notesSlides/_rels/notesSlide19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25rmQrUtbDzbapVu9IL8OA6OlNs=</DigestValue>
      </Reference>
      <Reference URI="/ppt/notesSlides/_rels/notesSlide12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D2SZAp7tlKppj04fD6A9+/cpiBo=</DigestValue>
      </Reference>
      <Reference URI="/ppt/notesSlides/_rels/notesSlide15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r8ZUWlQC/LJ5L0vOxDw1We1+RRw=</DigestValue>
      </Reference>
      <Reference URI="/ppt/charts/_rels/chart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XAR/A2e5+YOO2lCvy+dkzDUfujc=</DigestValue>
      </Reference>
      <Reference URI="/ppt/slides/_rels/slide25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1GdQvf0S6x7DPAN1RgMva2C8RmA=</DigestValue>
      </Reference>
      <Reference URI="/ppt/slides/_rels/slide15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gLQFL0w+BZU0GTmaRgs4ExrE+LI=</DigestValue>
      </Reference>
      <Reference URI="/ppt/slides/_rels/slide12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pbQYFF4DVAm3J7+1LC/brwdUMmw=</DigestValue>
      </Reference>
      <Reference URI="/ppt/slides/_rels/slide17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w2msbRB0nnRpjaHn3Sbj8Hi+ILg=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JAu4bVphfLm+FTul10bnRutffc4=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hHS2o5q+zmLMHI2SXXV+VX5SMXs=</DigestValue>
      </Reference>
      <Reference URI="/ppt/notesSlides/_rels/notesSlide20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p3vbcrp6fNrdSIaF+V5VR3NrXKo=</DigestValue>
      </Reference>
      <Reference URI="/ppt/notesSlides/_rels/notesSlide13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YumNxGLL23kxQFn2mvJg3XGa8FA=</DigestValue>
      </Reference>
      <Reference URI="/ppt/notesSlides/_rels/notesSlide17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xfh44uEyoFDPaUXzrU+2RTti8eU=</DigestValue>
      </Reference>
      <Reference URI="/ppt/notesSlides/_rels/notesSlide8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2fg6f4unX4J/fEgUq+Z2TceXn+U=</DigestValue>
      </Reference>
      <Reference URI="/ppt/notesSlides/_rels/notesSlide9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3dYQrDxcuhzCJ+9anmewcBEXCJ0=</DigestValue>
      </Reference>
      <Reference URI="/ppt/notesSlides/_rels/notesSlide10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nBUfyyejnpfAfNZLjkmi9hNr0As=</DigestValue>
      </Reference>
      <Reference URI="/ppt/notesSlides/_rels/notesSlide1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R/dNDZ/G1Hk+EAjMe4vQBFOEuLg=</DigestValue>
      </Reference>
      <Reference URI="/ppt/notesSlides/_rels/notesSlide5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wmO25OC3dfmPFgAKMuSD8+huPcU=</DigestValue>
      </Reference>
      <Reference URI="/ppt/notesSlides/_rels/notesSlide6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0OrEs7gZ+FT6llQan3DZp1ZkYUY=</DigestValue>
      </Reference>
      <Reference URI="/ppt/notesSlides/_rels/notesSlide7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IYBUh88vPVkCUORZ3/TL2yRj0J4=</DigestValue>
      </Reference>
      <Reference URI="/ppt/charts/_rels/chart4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TQltrEdM/cr0Zk5HT749SNclY0o=</DigestValue>
      </Reference>
      <Reference URI="/ppt/notesSlides/_rels/notesSlide3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fQlpZZ3Qdh692oTyEsFludkYjA0=</DigestValue>
      </Reference>
      <Reference URI="/ppt/notesSlides/_rels/notesSlide18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dBOokAvPDa7uqM1Y1ydvLQNZLDA=</DigestValue>
      </Reference>
      <Reference URI="/ppt/notesSlides/_rels/notesSlide2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7riYAeLdOeMO2L33BrGMqeF+Hsg=</DigestValue>
      </Reference>
      <Reference URI="/ppt/notesSlides/_rels/notesSlide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7GkUFDm59XcYZQTN5mUm7HmfLig=</DigestValue>
      </Reference>
      <Reference URI="/ppt/notesSlides/_rels/notesSlide14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YJzda+iywkcTQGt9uX69Tcyda0I=</DigestValue>
      </Reference>
      <Reference URI="/ppt/notesSlides/_rels/notesSlide16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F+2HNF+bIHKh/M5N34w5TT/9M98=</DigestValue>
      </Reference>
      <Reference URI="/ppt/notesSlides/_rels/notesSlide4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tOFZhLkPi+sOA8h7Onmxua+YXYA=</DigestValue>
      </Reference>
      <Reference URI="/ppt/slides/_rels/slide13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DMF9y0fXgc63MrUTYk8ugdl4Dss=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xHZHtSv5B7kdk+PgQ7WEEcQ04is=</DigestValue>
      </Reference>
      <Reference URI="/ppt/slides/_rels/slide24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0lcYdPHDfDRaggc7nRzmRCqhm5s=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HCh+6RzwEBTp0CfCgwc512DoIhg=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UdKcxMPT/eUxb0qLXhQJRGBAgCw=</DigestValue>
      </Reference>
      <Reference URI="/ppt/slides/_rels/slide22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/fskCeCASNalfUH2Nr6K7AQvTVU=</DigestValue>
      </Reference>
      <Reference URI="/ppt/slides/_rels/slide23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A4gdlcX+IQJqMUjC+Qk0biLuea8=</DigestValue>
      </Reference>
      <Reference URI="/ppt/slides/_rels/slide2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/vcxzfdpf9w+p2FNEw/zPoxc6K0=</DigestValue>
      </Reference>
      <Reference URI="/ppt/slides/_rels/slide14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m5VXNwvw8c65IfcEx+bsOssv3JM=</DigestValue>
      </Reference>
      <Reference URI="/ppt/slides/_rels/slide1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wp+OpW7enFE2gGxoI840gmBfaXI=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gJq3ISs0GjgB8mPx4EnZHs4qxqY=</DigestValue>
      </Reference>
      <Reference URI="/ppt/slides/_rels/slide16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LhKwgkPRkTxl7Pc77FZLqdwC7v0=</DigestValue>
      </Reference>
      <Reference URI="/ppt/slides/_rels/slide11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+F+U7Lb7+RwYeWK3N0fSwlSW1DM=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F8v4nMlOEERdj+EqzeXzQbXGE0E=</DigestValue>
      </Reference>
      <Reference URI="/ppt/slides/_rels/slide19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v4nZJi14EfzNd8Er2m4blRui5Ro=</DigestValue>
      </Reference>
      <Reference URI="/ppt/slides/_rels/slide27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0HYBa7WMRBUHZoNGQHP9Utnmvbs=</DigestValue>
      </Reference>
      <Reference URI="/ppt/slides/_rels/slide3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54mcfSDTzYeT0LlncjOuUYoLStc=</DigestValue>
      </Reference>
      <Reference URI="/ppt/slides/_rels/slide29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3mee8JxyjOmKm1Ey7zmCk6FM77U=</DigestValue>
      </Reference>
      <Reference URI="/ppt/slides/_rels/slide18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+/AhZjAlO8u9hLzBdvXVpkl9w/I=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HMhRbD3fgFIeoBhx1VkjBCglIN0=</DigestValue>
      </Reference>
      <Reference URI="/ppt/slides/_rels/slide28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FeMQoDljzVmUQywqd6Pvuwi0vyM=</DigestValue>
      </Reference>
      <Reference URI="/ppt/slides/_rels/slide26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7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bYAsWp01683B9hIHeYifxJmH3tQ=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13"/>
            <mdssi:RelationshipReference SourceId="rId18"/>
            <mdssi:RelationshipReference SourceId="rId26"/>
            <mdssi:RelationshipReference SourceId="rId39"/>
            <mdssi:RelationshipReference SourceId="rId3"/>
            <mdssi:RelationshipReference SourceId="rId21"/>
            <mdssi:RelationshipReference SourceId="rId34"/>
            <mdssi:RelationshipReference SourceId="rId7"/>
            <mdssi:RelationshipReference SourceId="rId12"/>
            <mdssi:RelationshipReference SourceId="rId17"/>
            <mdssi:RelationshipReference SourceId="rId25"/>
            <mdssi:RelationshipReference SourceId="rId33"/>
            <mdssi:RelationshipReference SourceId="rId38"/>
            <mdssi:RelationshipReference SourceId="rId2"/>
            <mdssi:RelationshipReference SourceId="rId16"/>
            <mdssi:RelationshipReference SourceId="rId20"/>
            <mdssi:RelationshipReference SourceId="rId29"/>
            <mdssi:RelationshipReference SourceId="rId1"/>
            <mdssi:RelationshipReference SourceId="rId6"/>
            <mdssi:RelationshipReference SourceId="rId11"/>
            <mdssi:RelationshipReference SourceId="rId24"/>
            <mdssi:RelationshipReference SourceId="rId32"/>
            <mdssi:RelationshipReference SourceId="rId37"/>
            <mdssi:RelationshipReference SourceId="rId5"/>
            <mdssi:RelationshipReference SourceId="rId15"/>
            <mdssi:RelationshipReference SourceId="rId23"/>
            <mdssi:RelationshipReference SourceId="rId28"/>
            <mdssi:RelationshipReference SourceId="rId36"/>
            <mdssi:RelationshipReference SourceId="rId10"/>
            <mdssi:RelationshipReference SourceId="rId19"/>
            <mdssi:RelationshipReference SourceId="rId31"/>
            <mdssi:RelationshipReference SourceId="rId4"/>
            <mdssi:RelationshipReference SourceId="rId9"/>
            <mdssi:RelationshipReference SourceId="rId14"/>
            <mdssi:RelationshipReference SourceId="rId22"/>
            <mdssi:RelationshipReference SourceId="rId27"/>
            <mdssi:RelationshipReference SourceId="rId30"/>
            <mdssi:RelationshipReference SourceId="rId35"/>
          </Transform>
          <Transform Algorithm="http://www.w3.org/TR/2001/REC-xml-c14n-20010315"/>
        </Transforms>
        <DigestMethod Algorithm="http://www.w3.org/2000/09/xmldsig#sha1"/>
        <DigestValue>qF7GpmnMBmMiab1hr8PVsdRgiQQ=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12"/>
            <mdssi:RelationshipReference SourceId="rId2"/>
            <mdssi:RelationshipReference SourceId="rId1"/>
            <mdssi:RelationshipReference SourceId="rId6"/>
            <mdssi:RelationshipReference SourceId="rId11"/>
            <mdssi:RelationshipReference SourceId="rId5"/>
            <mdssi:RelationshipReference SourceId="rId10"/>
            <mdssi:RelationshipReference SourceId="rId4"/>
            <mdssi:RelationshipReference SourceId="rId9"/>
          </Transform>
          <Transform Algorithm="http://www.w3.org/TR/2001/REC-xml-c14n-20010315"/>
        </Transforms>
        <DigestMethod Algorithm="http://www.w3.org/2000/09/xmldsig#sha1"/>
        <DigestValue>FKAuz83PS8d31d6TrfNpQ0KriEI=</DigestValue>
      </Reference>
    </Manifest>
    <SignatureProperties>
      <SignatureProperty Id="idSignatureTime" Target="#idPackageSignature">
        <mdssi:SignatureTime>
          <mdssi:Format>YYYY-MM-DDThh:mm:ssTZD</mdssi:Format>
          <mdssi:Value>2012-07-06T16:15:35Z</mdssi:Value>
        </mdssi:SignatureTime>
      </SignatureProperty>
    </SignatureProperties>
  </Object>
  <Object Id="idOfficeObject">
    <SignatureProperties>
      <SignatureProperty Id="idOfficeV1Details" Target="idPackageSignature">
        <SignatureInfoV1 xmlns="http://schemas.microsoft.com/office/2006/digsig">
          <SetupID/>
          <SignatureText/>
          <SignatureImage/>
          <SignatureComments>защита</SignatureComments>
          <WindowsVersion>6.1</WindowsVersion>
          <OfficeVersion>14.0</OfficeVersion>
          <ApplicationVersion>14.0</ApplicationVersion>
          <Monitors>1</Monitors>
          <HorizontalResolution>1366</HorizontalResolution>
          <VerticalResolution>768</VerticalResolution>
          <ColorDepth>32</ColorDepth>
          <SignatureProviderId>{00000000-0000-0000-0000-000000000000}</SignatureProviderId>
          <SignatureProviderUrl/>
          <SignatureProviderDetails>9</SignatureProviderDetails>
          <ManifestHashAlgorithm>http://www.w3.org/2000/09/xmldsig#sha1</ManifestHashAlgorithm>
          <SignatureType>1</SignatureType>
        </SignatureInfoV1>
      </SignatureProperty>
    </SignatureProperties>
  </Object>
  <Object>
    <xd:QualifyingProperties xmlns:xd="http://uri.etsi.org/01903/v1.3.2#" Target="#idPackageSignature">
      <xd:SignedProperties Id="idSignedProperties">
        <xd:SignedSignatureProperties>
          <xd:SigningTime>2012-07-06T16:15:35Z</xd:SigningTime>
          <xd:SigningCertificate>
            <xd:Cert>
              <xd:CertDigest>
                <DigestMethod Algorithm="http://www.w3.org/2000/09/xmldsig#sha1"/>
                <DigestValue>BgSTR/KkxfWjHrgokOZUd/2nBGE=</DigestValue>
              </xd:CertDigest>
              <xd:IssuerSerial>
                <X509IssuerName>L=СПб, O=Марковиченко, E=Markovi4enko@yandex.ru, CN=Кампутер</X509IssuerName>
                <X509SerialNumber>124038173893230286089741129706616160657</X509SerialNumber>
              </xd:IssuerSerial>
            </xd:Cert>
          </xd:SigningCertificate>
          <xd:SignaturePolicyIdentifier>
            <xd:SignaturePolicyImplied/>
          </xd:SignaturePolicyIdentifier>
        </xd:SignedSignatureProperties>
      </xd:SignedProperties>
      <xd:UnsignedProperties/>
    </xd:QualifyingProperties>
  </Object>
</Signatur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1124</TotalTime>
  <Words>2042</Words>
  <Application>Microsoft Office PowerPoint</Application>
  <PresentationFormat>Экран (4:3)</PresentationFormat>
  <Paragraphs>125</Paragraphs>
  <Slides>32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СЗГМУ им. И.И. Мечникова </vt:lpstr>
      <vt:lpstr>Извечная проблема остеомиелита и в настоящее время не может считаться окончательно решенной. По данным Г.Д. Никитина, Г.Н. Акжигитова и ряда других исследователей, в общей структуре заболеваний опорно-двигательного  аппарата хронический остеомиелит составляет составляет 12-25%  </vt:lpstr>
      <vt:lpstr>Презентация PowerPoint</vt:lpstr>
      <vt:lpstr>Презентация PowerPoint</vt:lpstr>
      <vt:lpstr>Презентация PowerPoint</vt:lpstr>
      <vt:lpstr>Недостатки вышеописанных видов заполнения костных полостей вынуждают хирургов прибегать к поиску новых материалов и методов применяемых для лечения хронического остеомиелита. Одним из таких современных материалов является препарат OSTEOSET T. </vt:lpstr>
      <vt:lpstr>Презентация PowerPoint</vt:lpstr>
      <vt:lpstr>  </vt:lpstr>
      <vt:lpstr>6 месяцев костная аутопластика</vt:lpstr>
      <vt:lpstr> </vt:lpstr>
      <vt:lpstr>6 месяцев OSTEOSET 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Больная К., DS: хронический посттравматический остеомиелит левого бедра, смешанная контрактура левого коленного сустава. После хирургической обработки образовалась полость объёмом 80 мл. выполнена комбинированная пластика с использованием  лоскута m. Vastus lateralis и 40мл препарата OSTEOSET T. Послеоперационная рана зажила первично. Достигнуто стойкое выздоровление. Результат расценен как хороший.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Извечная проблема остеомиелита и в настоящее время не может считаться окончательно решенной. По данным Г.Д. Никитина, Г.Н. Акжигитова и ряда других исследователей, в общей структуре заболеваний опорно-двигательного  аппарата хронический остеомиелит составляет составляет 12-25%</dc:title>
  <dc:creator>Кампутер</dc:creator>
  <cp:lastModifiedBy>Кампутер</cp:lastModifiedBy>
  <cp:revision>74</cp:revision>
  <dcterms:modified xsi:type="dcterms:W3CDTF">2012-07-06T16:08:40Z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